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9" r:id="rId2"/>
    <p:sldId id="261" r:id="rId3"/>
    <p:sldId id="263" r:id="rId4"/>
    <p:sldId id="265" r:id="rId5"/>
    <p:sldId id="267" r:id="rId6"/>
    <p:sldId id="270" r:id="rId7"/>
    <p:sldId id="273" r:id="rId8"/>
    <p:sldId id="271" r:id="rId9"/>
    <p:sldId id="274" r:id="rId10"/>
    <p:sldId id="275" r:id="rId11"/>
    <p:sldId id="276" r:id="rId12"/>
    <p:sldId id="277" r:id="rId13"/>
    <p:sldId id="279" r:id="rId14"/>
    <p:sldId id="281" r:id="rId15"/>
    <p:sldId id="284" r:id="rId16"/>
  </p:sldIdLst>
  <p:sldSz cx="12188825" cy="6858000"/>
  <p:notesSz cx="6858000" cy="9144000"/>
  <p:defaultTextStyle>
    <a:defPPr>
      <a:defRPr lang="zh-CN"/>
    </a:defPPr>
    <a:lvl1pPr marL="0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630" y="-84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-32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编码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王一江</c:v>
                </c:pt>
                <c:pt idx="1">
                  <c:v>杨元锋</c:v>
                </c:pt>
                <c:pt idx="2">
                  <c:v>纪忠贤</c:v>
                </c:pt>
                <c:pt idx="3">
                  <c:v>王亚岛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5</c:v>
                </c:pt>
                <c:pt idx="3">
                  <c:v>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文档</c:v>
                </c:pt>
              </c:strCache>
            </c:strRef>
          </c:tx>
          <c:spPr>
            <a:solidFill>
              <a:srgbClr val="FFFFF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王一江</c:v>
                </c:pt>
                <c:pt idx="1">
                  <c:v>杨元锋</c:v>
                </c:pt>
                <c:pt idx="2">
                  <c:v>纪忠贤</c:v>
                </c:pt>
                <c:pt idx="3">
                  <c:v>王亚岛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overlap val="100"/>
        <c:axId val="81970176"/>
        <c:axId val="128161984"/>
      </c:barChart>
      <c:catAx>
        <c:axId val="81970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8161984"/>
        <c:crosses val="autoZero"/>
        <c:auto val="1"/>
        <c:lblAlgn val="ctr"/>
        <c:lblOffset val="100"/>
        <c:noMultiLvlLbl val="0"/>
      </c:catAx>
      <c:valAx>
        <c:axId val="128161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970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79B53-0654-4854-9748-532DE66680BB}" type="datetimeFigureOut">
              <a:rPr lang="zh-CN" altLang="en-US" smtClean="0"/>
              <a:t>2016/7/14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A84C3-30F1-4B69-9246-3718D2A69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96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32068-EC2C-4BDB-A502-C1AB1FB2A779}" type="datetimeFigureOut">
              <a:rPr lang="zh-CN" altLang="en-US" smtClean="0"/>
              <a:t>2016/7/14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400AF-ADE8-4A0A-B064-04B5F99F32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111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400AF-ADE8-4A0A-B064-04B5F99F323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85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81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821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6-03_PerugiaFarmland_ROW7383193166_1920x1080 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6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6-03_PerugiaFarmland_ROW7383193166_1920x1080 3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41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96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88825" cy="6856215"/>
          </a:xfrm>
          <a:prstGeom prst="rect">
            <a:avLst/>
          </a:prstGeom>
          <a:solidFill>
            <a:schemeClr val="tx2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249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2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72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3" r:id="rId5"/>
    <p:sldLayoutId id="2147483652" r:id="rId6"/>
    <p:sldLayoutId id="2147483651" r:id="rId7"/>
  </p:sldLayoutIdLst>
  <p:timing>
    <p:tnLst>
      <p:par>
        <p:cTn id="1" dur="indefinite" restart="never" nodeType="tmRoot"/>
      </p:par>
    </p:tnLst>
  </p:timing>
  <p:txStyles>
    <p:titleStyle>
      <a:lvl1pPr algn="ctr" defTabSz="609468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01" indent="-457101" algn="l" defTabSz="609468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385" indent="-380917" algn="l" defTabSz="609468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669" indent="-304735" algn="l" defTabSz="60946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139" indent="-304735" algn="l" defTabSz="609468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605" indent="-304735" algn="l" defTabSz="609468" rtl="0" eaLnBrk="1" latinLnBrk="0" hangingPunct="1">
        <a:spcBef>
          <a:spcPct val="20000"/>
        </a:spcBef>
        <a:buFont typeface="Arial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073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541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009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477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36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04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72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4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80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75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44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864572" y="1709361"/>
            <a:ext cx="8464566" cy="1532725"/>
          </a:xfrm>
          <a:prstGeom prst="rect">
            <a:avLst/>
          </a:prstGeom>
          <a:noFill/>
          <a:ln>
            <a:noFill/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7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综合课程设计答辩</a:t>
            </a:r>
            <a:endParaRPr lang="en-US" altLang="zh-CN" sz="72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90000"/>
              </a:lnSpc>
            </a:pPr>
            <a:r>
              <a:rPr lang="en-US" altLang="zh-CN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					——”</a:t>
            </a:r>
            <a:r>
              <a:rPr lang="zh-CN" altLang="en-US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小金库</a:t>
            </a:r>
            <a:r>
              <a:rPr lang="en-US" altLang="zh-CN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5191" y="5219135"/>
            <a:ext cx="3255258" cy="921573"/>
            <a:chOff x="1736365" y="4819083"/>
            <a:chExt cx="3255258" cy="921573"/>
          </a:xfrm>
        </p:grpSpPr>
        <p:sp>
          <p:nvSpPr>
            <p:cNvPr id="20" name="矩形 19"/>
            <p:cNvSpPr/>
            <p:nvPr/>
          </p:nvSpPr>
          <p:spPr>
            <a:xfrm>
              <a:off x="1736365" y="4819083"/>
              <a:ext cx="1357313" cy="400052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r>
                <a:rPr lang="zh-CN" altLang="en-US" sz="1900" b="1" spc="3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</a:t>
              </a:r>
              <a:endParaRPr lang="zh-HK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36365" y="5340577"/>
              <a:ext cx="1357313" cy="400052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r>
                <a:rPr lang="zh-CN" altLang="en-US" sz="1900" b="1" spc="3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指导老师：</a:t>
              </a:r>
              <a:endParaRPr lang="zh-HK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377134" y="4834443"/>
              <a:ext cx="1614489" cy="38471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r>
                <a:rPr lang="zh-CN" altLang="en-US" sz="1900" b="1" spc="3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王一江</a:t>
              </a:r>
              <a:endParaRPr lang="zh-HK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377134" y="5355937"/>
              <a:ext cx="1614489" cy="38471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r>
                <a:rPr lang="zh-CN" altLang="en-US" sz="1900" b="1" spc="3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杨</a:t>
              </a:r>
              <a:r>
                <a:rPr lang="zh-CN" altLang="en-US" sz="1900" b="1" spc="3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大易</a:t>
              </a:r>
              <a:endParaRPr lang="zh-HK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7655585" y="3464839"/>
            <a:ext cx="2191537" cy="155427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r>
              <a:rPr lang="en-US" altLang="zh-CN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</a:p>
          <a:p>
            <a:pPr lvl="1"/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</a:t>
            </a:r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元锋</a:t>
            </a:r>
            <a:endParaRPr lang="en-US" altLang="zh-CN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</a:t>
            </a:r>
            <a:endParaRPr lang="en-US" altLang="zh-CN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纪</a:t>
            </a:r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忠贤</a:t>
            </a:r>
            <a:r>
              <a:rPr lang="en-US" altLang="zh-CN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lvl="1"/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亚岛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85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2824521" y="756813"/>
            <a:ext cx="6638739" cy="2210637"/>
            <a:chOff x="2718060" y="602901"/>
            <a:chExt cx="6638739" cy="2210637"/>
          </a:xfrm>
        </p:grpSpPr>
        <p:sp>
          <p:nvSpPr>
            <p:cNvPr id="25" name="立方体 24"/>
            <p:cNvSpPr/>
            <p:nvPr/>
          </p:nvSpPr>
          <p:spPr>
            <a:xfrm>
              <a:off x="2718060" y="602901"/>
              <a:ext cx="783771" cy="2210637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注册用户</a:t>
              </a:r>
              <a:endParaRPr lang="zh-CN" altLang="en-US" dirty="0"/>
            </a:p>
          </p:txBody>
        </p:sp>
        <p:sp>
          <p:nvSpPr>
            <p:cNvPr id="38" name="立方体 37"/>
            <p:cNvSpPr/>
            <p:nvPr/>
          </p:nvSpPr>
          <p:spPr>
            <a:xfrm>
              <a:off x="3693888" y="602901"/>
              <a:ext cx="783771" cy="2210637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用户</a:t>
              </a:r>
              <a:r>
                <a:rPr lang="zh-CN" altLang="en-US" dirty="0" smtClean="0"/>
                <a:t>修改</a:t>
              </a:r>
              <a:endParaRPr lang="zh-CN" altLang="en-US" dirty="0"/>
            </a:p>
          </p:txBody>
        </p:sp>
        <p:sp>
          <p:nvSpPr>
            <p:cNvPr id="39" name="立方体 38"/>
            <p:cNvSpPr/>
            <p:nvPr/>
          </p:nvSpPr>
          <p:spPr>
            <a:xfrm>
              <a:off x="5645544" y="602901"/>
              <a:ext cx="783771" cy="2210637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收入记账</a:t>
              </a:r>
              <a:endParaRPr lang="zh-CN" altLang="en-US" dirty="0"/>
            </a:p>
          </p:txBody>
        </p:sp>
        <p:sp>
          <p:nvSpPr>
            <p:cNvPr id="40" name="立方体 39"/>
            <p:cNvSpPr/>
            <p:nvPr/>
          </p:nvSpPr>
          <p:spPr>
            <a:xfrm>
              <a:off x="6621372" y="602901"/>
              <a:ext cx="783771" cy="2210637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支出记账</a:t>
              </a:r>
              <a:endParaRPr lang="zh-CN" altLang="en-US" dirty="0"/>
            </a:p>
          </p:txBody>
        </p:sp>
        <p:sp>
          <p:nvSpPr>
            <p:cNvPr id="41" name="立方体 40"/>
            <p:cNvSpPr/>
            <p:nvPr/>
          </p:nvSpPr>
          <p:spPr>
            <a:xfrm>
              <a:off x="7597200" y="602901"/>
              <a:ext cx="783771" cy="2210637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月份查询</a:t>
              </a:r>
              <a:endParaRPr lang="zh-CN" altLang="en-US" dirty="0"/>
            </a:p>
          </p:txBody>
        </p:sp>
        <p:sp>
          <p:nvSpPr>
            <p:cNvPr id="42" name="立方体 41"/>
            <p:cNvSpPr/>
            <p:nvPr/>
          </p:nvSpPr>
          <p:spPr>
            <a:xfrm>
              <a:off x="4669716" y="602901"/>
              <a:ext cx="783771" cy="2210637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用户</a:t>
              </a:r>
              <a:r>
                <a:rPr lang="zh-CN" altLang="en-US" dirty="0" smtClean="0"/>
                <a:t>登录</a:t>
              </a:r>
              <a:endParaRPr lang="zh-CN" altLang="en-US" dirty="0"/>
            </a:p>
          </p:txBody>
        </p:sp>
        <p:sp>
          <p:nvSpPr>
            <p:cNvPr id="43" name="立方体 42"/>
            <p:cNvSpPr/>
            <p:nvPr/>
          </p:nvSpPr>
          <p:spPr>
            <a:xfrm>
              <a:off x="8573028" y="602901"/>
              <a:ext cx="783771" cy="2210637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类别查询</a:t>
              </a:r>
              <a:endParaRPr lang="zh-CN" altLang="en-US" dirty="0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196823" y="4201189"/>
            <a:ext cx="5745289" cy="1656022"/>
            <a:chOff x="3196823" y="6296689"/>
            <a:chExt cx="5745289" cy="1656022"/>
          </a:xfrm>
        </p:grpSpPr>
        <p:pic>
          <p:nvPicPr>
            <p:cNvPr id="2050" name="Picture 2" descr="E:\桌面\5371\26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8823" y="6489422"/>
              <a:ext cx="1463289" cy="1463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E:\桌面\3082\Monit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6823" y="6296689"/>
              <a:ext cx="1656022" cy="1656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组合 60"/>
          <p:cNvGrpSpPr/>
          <p:nvPr/>
        </p:nvGrpSpPr>
        <p:grpSpPr>
          <a:xfrm>
            <a:off x="2701646" y="1724566"/>
            <a:ext cx="6590474" cy="1116234"/>
            <a:chOff x="2702825" y="3852499"/>
            <a:chExt cx="6590474" cy="1116234"/>
          </a:xfrm>
        </p:grpSpPr>
        <p:sp>
          <p:nvSpPr>
            <p:cNvPr id="49" name="剪去对角的矩形 48"/>
            <p:cNvSpPr/>
            <p:nvPr/>
          </p:nvSpPr>
          <p:spPr>
            <a:xfrm>
              <a:off x="2702825" y="3852499"/>
              <a:ext cx="2459594" cy="1116234"/>
            </a:xfrm>
            <a:prstGeom prst="snip2Diag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用户管理模块</a:t>
              </a:r>
            </a:p>
          </p:txBody>
        </p:sp>
        <p:sp>
          <p:nvSpPr>
            <p:cNvPr id="53" name="剪去对角的矩形 52"/>
            <p:cNvSpPr/>
            <p:nvPr/>
          </p:nvSpPr>
          <p:spPr>
            <a:xfrm>
              <a:off x="5555087" y="3852499"/>
              <a:ext cx="1737055" cy="1116234"/>
            </a:xfrm>
            <a:prstGeom prst="snip2Diag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记账模块</a:t>
              </a:r>
            </a:p>
          </p:txBody>
        </p:sp>
        <p:sp>
          <p:nvSpPr>
            <p:cNvPr id="54" name="剪去对角的矩形 53"/>
            <p:cNvSpPr/>
            <p:nvPr/>
          </p:nvSpPr>
          <p:spPr>
            <a:xfrm>
              <a:off x="7701947" y="3852499"/>
              <a:ext cx="1591352" cy="1116234"/>
            </a:xfrm>
            <a:prstGeom prst="snip2Diag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查询模块</a:t>
              </a:r>
            </a:p>
          </p:txBody>
        </p:sp>
      </p:grpSp>
      <p:sp>
        <p:nvSpPr>
          <p:cNvPr id="52" name="右大括号 51"/>
          <p:cNvSpPr/>
          <p:nvPr/>
        </p:nvSpPr>
        <p:spPr>
          <a:xfrm rot="5400000">
            <a:off x="5490254" y="2024773"/>
            <a:ext cx="1182917" cy="4476055"/>
          </a:xfrm>
          <a:prstGeom prst="rightBrac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3129851" y="4505784"/>
            <a:ext cx="5037788" cy="2266526"/>
            <a:chOff x="3501831" y="9025687"/>
            <a:chExt cx="5037788" cy="2266526"/>
          </a:xfrm>
        </p:grpSpPr>
        <p:pic>
          <p:nvPicPr>
            <p:cNvPr id="2052" name="Picture 4" descr="E:\桌面\3082\CPU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1831" y="9025687"/>
              <a:ext cx="2266526" cy="2266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Users\jizx\AppData\Local\Temp\Rar$DRa0.765\4420\16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419" y="9594325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左右箭头 54"/>
            <p:cNvSpPr/>
            <p:nvPr/>
          </p:nvSpPr>
          <p:spPr>
            <a:xfrm>
              <a:off x="5491934" y="9829799"/>
              <a:ext cx="1636924" cy="748251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442332" y="3000367"/>
            <a:ext cx="5176046" cy="1185325"/>
            <a:chOff x="3422802" y="1551247"/>
            <a:chExt cx="5176046" cy="1185325"/>
          </a:xfrm>
        </p:grpSpPr>
        <p:sp>
          <p:nvSpPr>
            <p:cNvPr id="63" name="右大括号 62"/>
            <p:cNvSpPr/>
            <p:nvPr/>
          </p:nvSpPr>
          <p:spPr>
            <a:xfrm rot="5400000">
              <a:off x="5412294" y="-435837"/>
              <a:ext cx="1182917" cy="5161901"/>
            </a:xfrm>
            <a:prstGeom prst="rightBrace">
              <a:avLst>
                <a:gd name="adj1" fmla="val 8333"/>
                <a:gd name="adj2" fmla="val 84322"/>
              </a:avLst>
            </a:prstGeom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右大括号 63"/>
            <p:cNvSpPr/>
            <p:nvPr/>
          </p:nvSpPr>
          <p:spPr>
            <a:xfrm rot="5400000">
              <a:off x="5426439" y="-438245"/>
              <a:ext cx="1182917" cy="5161901"/>
            </a:xfrm>
            <a:prstGeom prst="rightBrace">
              <a:avLst>
                <a:gd name="adj1" fmla="val 8333"/>
                <a:gd name="adj2" fmla="val 11250"/>
              </a:avLst>
            </a:prstGeom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75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9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62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33333E-6 L 3.54167E-6 -0.3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58871" y="2495739"/>
            <a:ext cx="6687547" cy="1752678"/>
            <a:chOff x="2958871" y="2495739"/>
            <a:chExt cx="6687547" cy="1752678"/>
          </a:xfrm>
        </p:grpSpPr>
        <p:sp>
          <p:nvSpPr>
            <p:cNvPr id="14" name="文本框 13"/>
            <p:cNvSpPr txBox="1"/>
            <p:nvPr/>
          </p:nvSpPr>
          <p:spPr>
            <a:xfrm>
              <a:off x="3592024" y="3158890"/>
              <a:ext cx="6054394" cy="108952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91436" tIns="45719" rIns="91436" bIns="45719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7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en-US" altLang="zh-CN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Group 4"/>
            <p:cNvGrpSpPr>
              <a:grpSpLocks noChangeAspect="1"/>
            </p:cNvGrpSpPr>
            <p:nvPr/>
          </p:nvGrpSpPr>
          <p:grpSpPr bwMode="auto">
            <a:xfrm rot="19764056">
              <a:off x="2958871" y="2495739"/>
              <a:ext cx="1424066" cy="1326299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8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20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09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135473039"/>
              </p:ext>
            </p:extLst>
          </p:nvPr>
        </p:nvGraphicFramePr>
        <p:xfrm>
          <a:off x="1875479" y="1928821"/>
          <a:ext cx="5097983" cy="3514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矩形 13"/>
          <p:cNvSpPr/>
          <p:nvPr/>
        </p:nvSpPr>
        <p:spPr>
          <a:xfrm>
            <a:off x="7455954" y="3432234"/>
            <a:ext cx="3024300" cy="153272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Century Gothic"/>
                <a:ea typeface="微软雅黑"/>
              </a:rPr>
              <a:t>王</a:t>
            </a:r>
            <a:r>
              <a:rPr lang="zh-CN" altLang="en-US" sz="1800" dirty="0">
                <a:solidFill>
                  <a:schemeClr val="bg1"/>
                </a:solidFill>
                <a:latin typeface="Century Gothic"/>
                <a:ea typeface="微软雅黑"/>
              </a:rPr>
              <a:t>一</a:t>
            </a:r>
            <a:r>
              <a:rPr lang="zh-CN" altLang="en-US" sz="1800" dirty="0" smtClean="0">
                <a:solidFill>
                  <a:schemeClr val="bg1"/>
                </a:solidFill>
                <a:latin typeface="Century Gothic"/>
                <a:ea typeface="微软雅黑"/>
              </a:rPr>
              <a:t>江：</a:t>
            </a:r>
            <a:r>
              <a:rPr lang="zh-CN" altLang="en-US" sz="1600" dirty="0" smtClean="0">
                <a:solidFill>
                  <a:schemeClr val="bg1"/>
                </a:solidFill>
                <a:latin typeface="Century Gothic"/>
                <a:ea typeface="微软雅黑"/>
              </a:rPr>
              <a:t>安卓、服务器相关</a:t>
            </a:r>
            <a:endParaRPr lang="en-US" altLang="zh-CN" sz="1600" dirty="0" smtClean="0">
              <a:solidFill>
                <a:schemeClr val="bg1"/>
              </a:solidFill>
              <a:latin typeface="Century Gothic"/>
              <a:ea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Century Gothic"/>
                <a:ea typeface="微软雅黑"/>
              </a:rPr>
              <a:t>杨元</a:t>
            </a:r>
            <a:r>
              <a:rPr lang="zh-CN" altLang="en-US" sz="1800" dirty="0" smtClean="0">
                <a:solidFill>
                  <a:schemeClr val="bg1"/>
                </a:solidFill>
                <a:latin typeface="Century Gothic"/>
                <a:ea typeface="微软雅黑"/>
              </a:rPr>
              <a:t>锋：</a:t>
            </a:r>
            <a:r>
              <a:rPr lang="zh-CN" altLang="en-US" sz="1600" dirty="0" smtClean="0">
                <a:solidFill>
                  <a:schemeClr val="bg1"/>
                </a:solidFill>
                <a:latin typeface="Century Gothic"/>
                <a:ea typeface="微软雅黑"/>
              </a:rPr>
              <a:t>数据库相关</a:t>
            </a:r>
            <a:endParaRPr lang="en-US" altLang="zh-CN" sz="1600" dirty="0" smtClean="0">
              <a:solidFill>
                <a:schemeClr val="bg1"/>
              </a:solidFill>
              <a:latin typeface="Century Gothic"/>
              <a:ea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Century Gothic"/>
                <a:ea typeface="微软雅黑"/>
              </a:rPr>
              <a:t>纪忠</a:t>
            </a:r>
            <a:r>
              <a:rPr lang="zh-CN" altLang="en-US" sz="1800" dirty="0" smtClean="0">
                <a:solidFill>
                  <a:schemeClr val="bg1"/>
                </a:solidFill>
                <a:latin typeface="Century Gothic"/>
                <a:ea typeface="微软雅黑"/>
              </a:rPr>
              <a:t>贤：</a:t>
            </a:r>
            <a:r>
              <a:rPr lang="en-US" altLang="zh-CN" sz="1600" dirty="0" smtClean="0">
                <a:solidFill>
                  <a:schemeClr val="bg1"/>
                </a:solidFill>
                <a:latin typeface="Century Gothic"/>
                <a:ea typeface="微软雅黑"/>
              </a:rPr>
              <a:t>PC</a:t>
            </a:r>
            <a:r>
              <a:rPr lang="zh-CN" altLang="en-US" sz="1600" dirty="0" smtClean="0">
                <a:solidFill>
                  <a:schemeClr val="bg1"/>
                </a:solidFill>
                <a:latin typeface="Century Gothic"/>
                <a:ea typeface="微软雅黑"/>
              </a:rPr>
              <a:t>端相关</a:t>
            </a:r>
            <a:endParaRPr lang="en-US" altLang="zh-CN" sz="1600" dirty="0" smtClean="0">
              <a:solidFill>
                <a:schemeClr val="bg1"/>
              </a:solidFill>
              <a:latin typeface="Century Gothic"/>
              <a:ea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Century Gothic"/>
                <a:ea typeface="微软雅黑"/>
              </a:rPr>
              <a:t>王亚</a:t>
            </a:r>
            <a:r>
              <a:rPr lang="zh-CN" altLang="en-US" sz="1800" dirty="0" smtClean="0">
                <a:solidFill>
                  <a:schemeClr val="bg1"/>
                </a:solidFill>
                <a:latin typeface="Century Gothic"/>
                <a:ea typeface="微软雅黑"/>
              </a:rPr>
              <a:t>岛：</a:t>
            </a:r>
            <a:r>
              <a:rPr lang="zh-CN" altLang="en-US" sz="1600" dirty="0" smtClean="0">
                <a:solidFill>
                  <a:schemeClr val="bg1"/>
                </a:solidFill>
                <a:latin typeface="Century Gothic"/>
                <a:ea typeface="微软雅黑"/>
              </a:rPr>
              <a:t>服务器相关</a:t>
            </a:r>
            <a:endParaRPr lang="zh-CN" altLang="en-US" sz="1600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503579" y="2062702"/>
            <a:ext cx="1539937" cy="411807"/>
            <a:chOff x="7503579" y="2062702"/>
            <a:chExt cx="1539937" cy="41180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3579" y="2112559"/>
              <a:ext cx="600075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8209503" y="2062702"/>
              <a:ext cx="834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</a:rPr>
                <a:t>文档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527390" y="2524367"/>
            <a:ext cx="1516126" cy="404705"/>
            <a:chOff x="7527390" y="2524367"/>
            <a:chExt cx="1516126" cy="404705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7390" y="2581327"/>
              <a:ext cx="576263" cy="347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8209503" y="2524367"/>
              <a:ext cx="834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</a:rPr>
                <a:t>编码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43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7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180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E:\桌面\github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374" y="1771162"/>
            <a:ext cx="2617316" cy="261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:\桌面\图片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70" y="2732102"/>
            <a:ext cx="1684509" cy="70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箭头 14"/>
          <p:cNvSpPr/>
          <p:nvPr/>
        </p:nvSpPr>
        <p:spPr>
          <a:xfrm>
            <a:off x="2632667" y="2707507"/>
            <a:ext cx="7297422" cy="7591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master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4271991" y="4047587"/>
            <a:ext cx="3648711" cy="1082321"/>
            <a:chOff x="4271991" y="3195381"/>
            <a:chExt cx="3648711" cy="1082321"/>
          </a:xfrm>
        </p:grpSpPr>
        <p:sp>
          <p:nvSpPr>
            <p:cNvPr id="17" name="圆角右箭头 16"/>
            <p:cNvSpPr/>
            <p:nvPr/>
          </p:nvSpPr>
          <p:spPr>
            <a:xfrm>
              <a:off x="4271991" y="3198028"/>
              <a:ext cx="3648711" cy="1079674"/>
            </a:xfrm>
            <a:prstGeom prst="ben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13643" y="3195381"/>
              <a:ext cx="2230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 smtClean="0">
                  <a:solidFill>
                    <a:schemeClr val="lt1"/>
                  </a:solidFill>
                </a:rPr>
                <a:t>yyf</a:t>
              </a:r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964264" y="1609585"/>
            <a:ext cx="4491690" cy="1097922"/>
            <a:chOff x="2964264" y="1609585"/>
            <a:chExt cx="4491690" cy="1097922"/>
          </a:xfrm>
        </p:grpSpPr>
        <p:sp>
          <p:nvSpPr>
            <p:cNvPr id="18" name="圆角右箭头 17"/>
            <p:cNvSpPr/>
            <p:nvPr/>
          </p:nvSpPr>
          <p:spPr>
            <a:xfrm flipV="1">
              <a:off x="2964264" y="1609585"/>
              <a:ext cx="4491690" cy="1097922"/>
            </a:xfrm>
            <a:prstGeom prst="ben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71991" y="2150355"/>
              <a:ext cx="16464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solidFill>
                    <a:schemeClr val="lt1"/>
                  </a:solidFill>
                </a:rPr>
                <a:t>wyd</a:t>
              </a:r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545173" y="3375964"/>
            <a:ext cx="4973934" cy="1160586"/>
            <a:chOff x="3545173" y="3375964"/>
            <a:chExt cx="4973934" cy="1160586"/>
          </a:xfrm>
        </p:grpSpPr>
        <p:sp>
          <p:nvSpPr>
            <p:cNvPr id="22" name="圆角右箭头 21"/>
            <p:cNvSpPr/>
            <p:nvPr/>
          </p:nvSpPr>
          <p:spPr>
            <a:xfrm>
              <a:off x="3545173" y="3375964"/>
              <a:ext cx="4973934" cy="1160586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803112" y="3396062"/>
              <a:ext cx="2230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 smtClean="0">
                  <a:solidFill>
                    <a:schemeClr val="lt1"/>
                  </a:solidFill>
                </a:rPr>
                <a:t>jzx</a:t>
              </a:r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661" y="1119257"/>
            <a:ext cx="7819433" cy="4553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组合 43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45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9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67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592024" y="3158890"/>
            <a:ext cx="5009662" cy="10895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7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58871" y="249573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40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92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3124201" y="1581061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3600" b="1" dirty="0"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043004" y="3238110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3600" b="1" dirty="0">
                <a:ea typeface="微软雅黑" panose="020B0503020204020204" pitchFamily="34" charset="-122"/>
              </a:rPr>
              <a:t>B</a:t>
            </a:r>
            <a:endParaRPr lang="zh-HK" altLang="en-US" sz="3600" b="1" dirty="0"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124201" y="4895160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3600" b="1" dirty="0">
                <a:ea typeface="微软雅黑" panose="020B0503020204020204" pitchFamily="34" charset="-122"/>
              </a:rPr>
              <a:t>C</a:t>
            </a:r>
            <a:endParaRPr lang="zh-HK" altLang="en-US" sz="3600" b="1" dirty="0">
              <a:ea typeface="微软雅黑" panose="020B0503020204020204" pitchFamily="34" charset="-122"/>
            </a:endParaRPr>
          </a:p>
        </p:txBody>
      </p:sp>
      <p:cxnSp>
        <p:nvCxnSpPr>
          <p:cNvPr id="16" name="直接连接符 34"/>
          <p:cNvCxnSpPr/>
          <p:nvPr/>
        </p:nvCxnSpPr>
        <p:spPr>
          <a:xfrm flipV="1">
            <a:off x="2140103" y="2317321"/>
            <a:ext cx="812800" cy="4826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37"/>
          <p:cNvCxnSpPr/>
          <p:nvPr/>
        </p:nvCxnSpPr>
        <p:spPr>
          <a:xfrm>
            <a:off x="2374901" y="3697511"/>
            <a:ext cx="14605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38"/>
          <p:cNvCxnSpPr/>
          <p:nvPr/>
        </p:nvCxnSpPr>
        <p:spPr>
          <a:xfrm>
            <a:off x="2140103" y="4595103"/>
            <a:ext cx="812800" cy="4826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381806" y="1425323"/>
            <a:ext cx="2171700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收获</a:t>
            </a:r>
            <a:endParaRPr lang="zh-HK" altLang="en-US" sz="1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69411" y="3011992"/>
            <a:ext cx="2171700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ea typeface="微软雅黑" panose="020B0503020204020204" pitchFamily="34" charset="-122"/>
              </a:rPr>
              <a:t>感想</a:t>
            </a:r>
            <a:endParaRPr lang="zh-HK" altLang="en-US" sz="1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81806" y="4743339"/>
            <a:ext cx="2171700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改进</a:t>
            </a:r>
            <a:endParaRPr lang="zh-HK" altLang="en-US" sz="1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502405" y="1886435"/>
            <a:ext cx="4439168" cy="78912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加深了对</a:t>
            </a:r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的了解，熟悉了数据库操作，同时学习了新的知识：安卓开发、</a:t>
            </a:r>
            <a:r>
              <a:rPr lang="en-US" altLang="zh-CN" sz="12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服务器配置。通过几天的尝试，将这几者结合在一起开发出了这个项目。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283200" y="3438382"/>
            <a:ext cx="4439168" cy="56323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通过这次的项目，加强了成员之间的合作意识，强化了编码和文档编写的能力，让我们了解了团队精神的</a:t>
            </a:r>
            <a:r>
              <a:rPr lang="zh-CN" alt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重要性。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02405" y="5169730"/>
            <a:ext cx="4439168" cy="56323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功能虽然基本实现，达到了要求，但是界面不是很美观、吸引人，需要后期再进行美工的学习，让软件整体吸引用户。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 36"/>
          <p:cNvGrpSpPr/>
          <p:nvPr/>
        </p:nvGrpSpPr>
        <p:grpSpPr>
          <a:xfrm>
            <a:off x="-1393987" y="2143847"/>
            <a:ext cx="3057688" cy="3057688"/>
            <a:chOff x="5729420" y="2903253"/>
            <a:chExt cx="3057688" cy="3057688"/>
          </a:xfrm>
        </p:grpSpPr>
        <p:sp>
          <p:nvSpPr>
            <p:cNvPr id="36" name="椭圆 35"/>
            <p:cNvSpPr/>
            <p:nvPr/>
          </p:nvSpPr>
          <p:spPr>
            <a:xfrm>
              <a:off x="5729420" y="2903253"/>
              <a:ext cx="3057688" cy="30576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18"/>
            <p:cNvGrpSpPr/>
            <p:nvPr/>
          </p:nvGrpSpPr>
          <p:grpSpPr>
            <a:xfrm>
              <a:off x="6387468" y="3543856"/>
              <a:ext cx="1947861" cy="1940713"/>
              <a:chOff x="1709739" y="2636838"/>
              <a:chExt cx="1590160" cy="1584325"/>
            </a:xfrm>
            <a:solidFill>
              <a:srgbClr val="FFFFFF"/>
            </a:solidFill>
            <a:effectLst/>
          </p:grpSpPr>
          <p:sp>
            <p:nvSpPr>
              <p:cNvPr id="27" name="Freeform 6"/>
              <p:cNvSpPr>
                <a:spLocks/>
              </p:cNvSpPr>
              <p:nvPr/>
            </p:nvSpPr>
            <p:spPr bwMode="auto">
              <a:xfrm>
                <a:off x="1709739" y="2636838"/>
                <a:ext cx="1468102" cy="1467130"/>
              </a:xfrm>
              <a:custGeom>
                <a:avLst/>
                <a:gdLst>
                  <a:gd name="T0" fmla="*/ 691 w 1276"/>
                  <a:gd name="T1" fmla="*/ 1168 h 1274"/>
                  <a:gd name="T2" fmla="*/ 662 w 1276"/>
                  <a:gd name="T3" fmla="*/ 1267 h 1274"/>
                  <a:gd name="T4" fmla="*/ 654 w 1276"/>
                  <a:gd name="T5" fmla="*/ 1273 h 1274"/>
                  <a:gd name="T6" fmla="*/ 643 w 1276"/>
                  <a:gd name="T7" fmla="*/ 1274 h 1274"/>
                  <a:gd name="T8" fmla="*/ 172 w 1276"/>
                  <a:gd name="T9" fmla="*/ 1274 h 1274"/>
                  <a:gd name="T10" fmla="*/ 81 w 1276"/>
                  <a:gd name="T11" fmla="*/ 1253 h 1274"/>
                  <a:gd name="T12" fmla="*/ 1 w 1276"/>
                  <a:gd name="T13" fmla="*/ 1113 h 1274"/>
                  <a:gd name="T14" fmla="*/ 0 w 1276"/>
                  <a:gd name="T15" fmla="*/ 892 h 1274"/>
                  <a:gd name="T16" fmla="*/ 0 w 1276"/>
                  <a:gd name="T17" fmla="*/ 170 h 1274"/>
                  <a:gd name="T18" fmla="*/ 170 w 1276"/>
                  <a:gd name="T19" fmla="*/ 0 h 1274"/>
                  <a:gd name="T20" fmla="*/ 1110 w 1276"/>
                  <a:gd name="T21" fmla="*/ 0 h 1274"/>
                  <a:gd name="T22" fmla="*/ 1273 w 1276"/>
                  <a:gd name="T23" fmla="*/ 131 h 1274"/>
                  <a:gd name="T24" fmla="*/ 1276 w 1276"/>
                  <a:gd name="T25" fmla="*/ 168 h 1274"/>
                  <a:gd name="T26" fmla="*/ 1276 w 1276"/>
                  <a:gd name="T27" fmla="*/ 629 h 1274"/>
                  <a:gd name="T28" fmla="*/ 1275 w 1276"/>
                  <a:gd name="T29" fmla="*/ 645 h 1274"/>
                  <a:gd name="T30" fmla="*/ 1171 w 1276"/>
                  <a:gd name="T31" fmla="*/ 659 h 1274"/>
                  <a:gd name="T32" fmla="*/ 1171 w 1276"/>
                  <a:gd name="T33" fmla="*/ 214 h 1274"/>
                  <a:gd name="T34" fmla="*/ 106 w 1276"/>
                  <a:gd name="T35" fmla="*/ 214 h 1274"/>
                  <a:gd name="T36" fmla="*/ 106 w 1276"/>
                  <a:gd name="T37" fmla="*/ 230 h 1274"/>
                  <a:gd name="T38" fmla="*/ 105 w 1276"/>
                  <a:gd name="T39" fmla="*/ 1102 h 1274"/>
                  <a:gd name="T40" fmla="*/ 171 w 1276"/>
                  <a:gd name="T41" fmla="*/ 1168 h 1274"/>
                  <a:gd name="T42" fmla="*/ 671 w 1276"/>
                  <a:gd name="T43" fmla="*/ 1168 h 1274"/>
                  <a:gd name="T44" fmla="*/ 691 w 1276"/>
                  <a:gd name="T45" fmla="*/ 1168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6" h="1274">
                    <a:moveTo>
                      <a:pt x="691" y="1168"/>
                    </a:moveTo>
                    <a:cubicBezTo>
                      <a:pt x="681" y="1203"/>
                      <a:pt x="672" y="1235"/>
                      <a:pt x="662" y="1267"/>
                    </a:cubicBezTo>
                    <a:cubicBezTo>
                      <a:pt x="661" y="1270"/>
                      <a:pt x="657" y="1272"/>
                      <a:pt x="654" y="1273"/>
                    </a:cubicBezTo>
                    <a:cubicBezTo>
                      <a:pt x="651" y="1274"/>
                      <a:pt x="647" y="1274"/>
                      <a:pt x="643" y="1274"/>
                    </a:cubicBezTo>
                    <a:cubicBezTo>
                      <a:pt x="486" y="1274"/>
                      <a:pt x="329" y="1273"/>
                      <a:pt x="172" y="1274"/>
                    </a:cubicBezTo>
                    <a:cubicBezTo>
                      <a:pt x="140" y="1274"/>
                      <a:pt x="109" y="1269"/>
                      <a:pt x="81" y="1253"/>
                    </a:cubicBezTo>
                    <a:cubicBezTo>
                      <a:pt x="29" y="1221"/>
                      <a:pt x="1" y="1174"/>
                      <a:pt x="1" y="1113"/>
                    </a:cubicBezTo>
                    <a:cubicBezTo>
                      <a:pt x="0" y="1039"/>
                      <a:pt x="0" y="966"/>
                      <a:pt x="0" y="892"/>
                    </a:cubicBezTo>
                    <a:cubicBezTo>
                      <a:pt x="0" y="651"/>
                      <a:pt x="0" y="411"/>
                      <a:pt x="0" y="170"/>
                    </a:cubicBezTo>
                    <a:cubicBezTo>
                      <a:pt x="0" y="68"/>
                      <a:pt x="68" y="0"/>
                      <a:pt x="170" y="0"/>
                    </a:cubicBezTo>
                    <a:cubicBezTo>
                      <a:pt x="483" y="0"/>
                      <a:pt x="797" y="0"/>
                      <a:pt x="1110" y="0"/>
                    </a:cubicBezTo>
                    <a:cubicBezTo>
                      <a:pt x="1194" y="0"/>
                      <a:pt x="1258" y="51"/>
                      <a:pt x="1273" y="131"/>
                    </a:cubicBezTo>
                    <a:cubicBezTo>
                      <a:pt x="1276" y="143"/>
                      <a:pt x="1276" y="156"/>
                      <a:pt x="1276" y="168"/>
                    </a:cubicBezTo>
                    <a:cubicBezTo>
                      <a:pt x="1276" y="322"/>
                      <a:pt x="1276" y="475"/>
                      <a:pt x="1276" y="629"/>
                    </a:cubicBezTo>
                    <a:cubicBezTo>
                      <a:pt x="1276" y="634"/>
                      <a:pt x="1276" y="638"/>
                      <a:pt x="1275" y="645"/>
                    </a:cubicBezTo>
                    <a:cubicBezTo>
                      <a:pt x="1239" y="640"/>
                      <a:pt x="1205" y="643"/>
                      <a:pt x="1171" y="659"/>
                    </a:cubicBezTo>
                    <a:cubicBezTo>
                      <a:pt x="1171" y="509"/>
                      <a:pt x="1171" y="362"/>
                      <a:pt x="1171" y="214"/>
                    </a:cubicBezTo>
                    <a:cubicBezTo>
                      <a:pt x="816" y="214"/>
                      <a:pt x="462" y="214"/>
                      <a:pt x="106" y="214"/>
                    </a:cubicBezTo>
                    <a:cubicBezTo>
                      <a:pt x="106" y="219"/>
                      <a:pt x="106" y="224"/>
                      <a:pt x="106" y="230"/>
                    </a:cubicBezTo>
                    <a:cubicBezTo>
                      <a:pt x="106" y="521"/>
                      <a:pt x="106" y="812"/>
                      <a:pt x="105" y="1102"/>
                    </a:cubicBezTo>
                    <a:cubicBezTo>
                      <a:pt x="105" y="1141"/>
                      <a:pt x="125" y="1169"/>
                      <a:pt x="171" y="1168"/>
                    </a:cubicBezTo>
                    <a:cubicBezTo>
                      <a:pt x="338" y="1167"/>
                      <a:pt x="504" y="1168"/>
                      <a:pt x="671" y="1168"/>
                    </a:cubicBezTo>
                    <a:cubicBezTo>
                      <a:pt x="677" y="1168"/>
                      <a:pt x="683" y="1168"/>
                      <a:pt x="691" y="1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28" name="Freeform 7"/>
              <p:cNvSpPr>
                <a:spLocks noEditPoints="1"/>
              </p:cNvSpPr>
              <p:nvPr/>
            </p:nvSpPr>
            <p:spPr bwMode="auto">
              <a:xfrm>
                <a:off x="2571440" y="3653665"/>
                <a:ext cx="569443" cy="567498"/>
              </a:xfrm>
              <a:custGeom>
                <a:avLst/>
                <a:gdLst>
                  <a:gd name="T0" fmla="*/ 328 w 495"/>
                  <a:gd name="T1" fmla="*/ 1 h 493"/>
                  <a:gd name="T2" fmla="*/ 495 w 495"/>
                  <a:gd name="T3" fmla="*/ 167 h 493"/>
                  <a:gd name="T4" fmla="*/ 427 w 495"/>
                  <a:gd name="T5" fmla="*/ 236 h 493"/>
                  <a:gd name="T6" fmla="*/ 240 w 495"/>
                  <a:gd name="T7" fmla="*/ 421 h 493"/>
                  <a:gd name="T8" fmla="*/ 216 w 495"/>
                  <a:gd name="T9" fmla="*/ 436 h 493"/>
                  <a:gd name="T10" fmla="*/ 40 w 495"/>
                  <a:gd name="T11" fmla="*/ 488 h 493"/>
                  <a:gd name="T12" fmla="*/ 9 w 495"/>
                  <a:gd name="T13" fmla="*/ 484 h 493"/>
                  <a:gd name="T14" fmla="*/ 6 w 495"/>
                  <a:gd name="T15" fmla="*/ 454 h 493"/>
                  <a:gd name="T16" fmla="*/ 58 w 495"/>
                  <a:gd name="T17" fmla="*/ 276 h 493"/>
                  <a:gd name="T18" fmla="*/ 67 w 495"/>
                  <a:gd name="T19" fmla="*/ 259 h 493"/>
                  <a:gd name="T20" fmla="*/ 327 w 495"/>
                  <a:gd name="T21" fmla="*/ 1 h 493"/>
                  <a:gd name="T22" fmla="*/ 328 w 495"/>
                  <a:gd name="T23" fmla="*/ 1 h 493"/>
                  <a:gd name="T24" fmla="*/ 102 w 495"/>
                  <a:gd name="T25" fmla="*/ 292 h 493"/>
                  <a:gd name="T26" fmla="*/ 72 w 495"/>
                  <a:gd name="T27" fmla="*/ 396 h 493"/>
                  <a:gd name="T28" fmla="*/ 74 w 495"/>
                  <a:gd name="T29" fmla="*/ 405 h 493"/>
                  <a:gd name="T30" fmla="*/ 113 w 495"/>
                  <a:gd name="T31" fmla="*/ 418 h 493"/>
                  <a:gd name="T32" fmla="*/ 148 w 495"/>
                  <a:gd name="T33" fmla="*/ 408 h 493"/>
                  <a:gd name="T34" fmla="*/ 200 w 495"/>
                  <a:gd name="T35" fmla="*/ 393 h 493"/>
                  <a:gd name="T36" fmla="*/ 185 w 495"/>
                  <a:gd name="T37" fmla="*/ 316 h 493"/>
                  <a:gd name="T38" fmla="*/ 178 w 495"/>
                  <a:gd name="T39" fmla="*/ 308 h 493"/>
                  <a:gd name="T40" fmla="*/ 102 w 495"/>
                  <a:gd name="T41" fmla="*/ 29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5" h="493">
                    <a:moveTo>
                      <a:pt x="328" y="1"/>
                    </a:moveTo>
                    <a:cubicBezTo>
                      <a:pt x="384" y="56"/>
                      <a:pt x="439" y="112"/>
                      <a:pt x="495" y="167"/>
                    </a:cubicBezTo>
                    <a:cubicBezTo>
                      <a:pt x="473" y="190"/>
                      <a:pt x="450" y="213"/>
                      <a:pt x="427" y="236"/>
                    </a:cubicBezTo>
                    <a:cubicBezTo>
                      <a:pt x="365" y="298"/>
                      <a:pt x="303" y="360"/>
                      <a:pt x="240" y="421"/>
                    </a:cubicBezTo>
                    <a:cubicBezTo>
                      <a:pt x="233" y="428"/>
                      <a:pt x="225" y="433"/>
                      <a:pt x="216" y="436"/>
                    </a:cubicBezTo>
                    <a:cubicBezTo>
                      <a:pt x="157" y="454"/>
                      <a:pt x="98" y="471"/>
                      <a:pt x="40" y="488"/>
                    </a:cubicBezTo>
                    <a:cubicBezTo>
                      <a:pt x="28" y="492"/>
                      <a:pt x="18" y="493"/>
                      <a:pt x="9" y="484"/>
                    </a:cubicBezTo>
                    <a:cubicBezTo>
                      <a:pt x="0" y="475"/>
                      <a:pt x="3" y="464"/>
                      <a:pt x="6" y="454"/>
                    </a:cubicBezTo>
                    <a:cubicBezTo>
                      <a:pt x="23" y="395"/>
                      <a:pt x="40" y="335"/>
                      <a:pt x="58" y="276"/>
                    </a:cubicBezTo>
                    <a:cubicBezTo>
                      <a:pt x="60" y="270"/>
                      <a:pt x="63" y="264"/>
                      <a:pt x="67" y="259"/>
                    </a:cubicBezTo>
                    <a:cubicBezTo>
                      <a:pt x="154" y="173"/>
                      <a:pt x="240" y="87"/>
                      <a:pt x="327" y="1"/>
                    </a:cubicBezTo>
                    <a:cubicBezTo>
                      <a:pt x="328" y="1"/>
                      <a:pt x="329" y="0"/>
                      <a:pt x="328" y="1"/>
                    </a:cubicBezTo>
                    <a:close/>
                    <a:moveTo>
                      <a:pt x="102" y="292"/>
                    </a:moveTo>
                    <a:cubicBezTo>
                      <a:pt x="91" y="327"/>
                      <a:pt x="81" y="362"/>
                      <a:pt x="72" y="396"/>
                    </a:cubicBezTo>
                    <a:cubicBezTo>
                      <a:pt x="71" y="399"/>
                      <a:pt x="72" y="403"/>
                      <a:pt x="74" y="405"/>
                    </a:cubicBezTo>
                    <a:cubicBezTo>
                      <a:pt x="87" y="423"/>
                      <a:pt x="92" y="425"/>
                      <a:pt x="113" y="418"/>
                    </a:cubicBezTo>
                    <a:cubicBezTo>
                      <a:pt x="125" y="415"/>
                      <a:pt x="136" y="411"/>
                      <a:pt x="148" y="408"/>
                    </a:cubicBezTo>
                    <a:cubicBezTo>
                      <a:pt x="165" y="403"/>
                      <a:pt x="182" y="398"/>
                      <a:pt x="200" y="393"/>
                    </a:cubicBezTo>
                    <a:cubicBezTo>
                      <a:pt x="195" y="365"/>
                      <a:pt x="190" y="341"/>
                      <a:pt x="185" y="316"/>
                    </a:cubicBezTo>
                    <a:cubicBezTo>
                      <a:pt x="185" y="313"/>
                      <a:pt x="181" y="309"/>
                      <a:pt x="178" y="308"/>
                    </a:cubicBezTo>
                    <a:cubicBezTo>
                      <a:pt x="153" y="302"/>
                      <a:pt x="128" y="297"/>
                      <a:pt x="102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29" name="Freeform 8"/>
              <p:cNvSpPr>
                <a:spLocks/>
              </p:cNvSpPr>
              <p:nvPr/>
            </p:nvSpPr>
            <p:spPr bwMode="auto">
              <a:xfrm>
                <a:off x="2262162" y="3371619"/>
                <a:ext cx="608346" cy="119627"/>
              </a:xfrm>
              <a:custGeom>
                <a:avLst/>
                <a:gdLst>
                  <a:gd name="T0" fmla="*/ 0 w 529"/>
                  <a:gd name="T1" fmla="*/ 104 h 104"/>
                  <a:gd name="T2" fmla="*/ 0 w 529"/>
                  <a:gd name="T3" fmla="*/ 0 h 104"/>
                  <a:gd name="T4" fmla="*/ 529 w 529"/>
                  <a:gd name="T5" fmla="*/ 0 h 104"/>
                  <a:gd name="T6" fmla="*/ 529 w 529"/>
                  <a:gd name="T7" fmla="*/ 104 h 104"/>
                  <a:gd name="T8" fmla="*/ 0 w 529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9" h="104">
                    <a:moveTo>
                      <a:pt x="0" y="104"/>
                    </a:moveTo>
                    <a:cubicBezTo>
                      <a:pt x="0" y="69"/>
                      <a:pt x="0" y="35"/>
                      <a:pt x="0" y="0"/>
                    </a:cubicBezTo>
                    <a:cubicBezTo>
                      <a:pt x="177" y="0"/>
                      <a:pt x="352" y="0"/>
                      <a:pt x="529" y="0"/>
                    </a:cubicBezTo>
                    <a:cubicBezTo>
                      <a:pt x="529" y="35"/>
                      <a:pt x="529" y="69"/>
                      <a:pt x="529" y="104"/>
                    </a:cubicBezTo>
                    <a:cubicBezTo>
                      <a:pt x="353" y="104"/>
                      <a:pt x="177" y="104"/>
                      <a:pt x="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0" name="Freeform 9"/>
              <p:cNvSpPr>
                <a:spLocks/>
              </p:cNvSpPr>
              <p:nvPr/>
            </p:nvSpPr>
            <p:spPr bwMode="auto">
              <a:xfrm>
                <a:off x="2263134" y="3127502"/>
                <a:ext cx="607373" cy="119627"/>
              </a:xfrm>
              <a:custGeom>
                <a:avLst/>
                <a:gdLst>
                  <a:gd name="T0" fmla="*/ 528 w 528"/>
                  <a:gd name="T1" fmla="*/ 0 h 104"/>
                  <a:gd name="T2" fmla="*/ 528 w 528"/>
                  <a:gd name="T3" fmla="*/ 104 h 104"/>
                  <a:gd name="T4" fmla="*/ 0 w 528"/>
                  <a:gd name="T5" fmla="*/ 104 h 104"/>
                  <a:gd name="T6" fmla="*/ 0 w 528"/>
                  <a:gd name="T7" fmla="*/ 0 h 104"/>
                  <a:gd name="T8" fmla="*/ 528 w 528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104">
                    <a:moveTo>
                      <a:pt x="528" y="0"/>
                    </a:moveTo>
                    <a:cubicBezTo>
                      <a:pt x="528" y="35"/>
                      <a:pt x="528" y="69"/>
                      <a:pt x="528" y="104"/>
                    </a:cubicBezTo>
                    <a:cubicBezTo>
                      <a:pt x="352" y="104"/>
                      <a:pt x="177" y="104"/>
                      <a:pt x="0" y="104"/>
                    </a:cubicBezTo>
                    <a:cubicBezTo>
                      <a:pt x="0" y="70"/>
                      <a:pt x="0" y="36"/>
                      <a:pt x="0" y="0"/>
                    </a:cubicBezTo>
                    <a:cubicBezTo>
                      <a:pt x="176" y="0"/>
                      <a:pt x="352" y="0"/>
                      <a:pt x="5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>
                <a:off x="2263134" y="3615735"/>
                <a:ext cx="549991" cy="120599"/>
              </a:xfrm>
              <a:custGeom>
                <a:avLst/>
                <a:gdLst>
                  <a:gd name="T0" fmla="*/ 0 w 478"/>
                  <a:gd name="T1" fmla="*/ 0 h 105"/>
                  <a:gd name="T2" fmla="*/ 478 w 478"/>
                  <a:gd name="T3" fmla="*/ 0 h 105"/>
                  <a:gd name="T4" fmla="*/ 472 w 478"/>
                  <a:gd name="T5" fmla="*/ 8 h 105"/>
                  <a:gd name="T6" fmla="*/ 383 w 478"/>
                  <a:gd name="T7" fmla="*/ 97 h 105"/>
                  <a:gd name="T8" fmla="*/ 366 w 478"/>
                  <a:gd name="T9" fmla="*/ 104 h 105"/>
                  <a:gd name="T10" fmla="*/ 8 w 478"/>
                  <a:gd name="T11" fmla="*/ 105 h 105"/>
                  <a:gd name="T12" fmla="*/ 0 w 478"/>
                  <a:gd name="T13" fmla="*/ 104 h 105"/>
                  <a:gd name="T14" fmla="*/ 0 w 478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105">
                    <a:moveTo>
                      <a:pt x="0" y="0"/>
                    </a:moveTo>
                    <a:cubicBezTo>
                      <a:pt x="159" y="0"/>
                      <a:pt x="318" y="0"/>
                      <a:pt x="478" y="0"/>
                    </a:cubicBezTo>
                    <a:cubicBezTo>
                      <a:pt x="476" y="3"/>
                      <a:pt x="474" y="6"/>
                      <a:pt x="472" y="8"/>
                    </a:cubicBezTo>
                    <a:cubicBezTo>
                      <a:pt x="443" y="38"/>
                      <a:pt x="413" y="68"/>
                      <a:pt x="383" y="97"/>
                    </a:cubicBezTo>
                    <a:cubicBezTo>
                      <a:pt x="379" y="101"/>
                      <a:pt x="372" y="104"/>
                      <a:pt x="366" y="104"/>
                    </a:cubicBezTo>
                    <a:cubicBezTo>
                      <a:pt x="247" y="105"/>
                      <a:pt x="127" y="105"/>
                      <a:pt x="8" y="105"/>
                    </a:cubicBezTo>
                    <a:cubicBezTo>
                      <a:pt x="6" y="105"/>
                      <a:pt x="3" y="104"/>
                      <a:pt x="0" y="104"/>
                    </a:cubicBezTo>
                    <a:cubicBezTo>
                      <a:pt x="0" y="69"/>
                      <a:pt x="0" y="3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2" name="Freeform 11"/>
              <p:cNvSpPr>
                <a:spLocks/>
              </p:cNvSpPr>
              <p:nvPr/>
            </p:nvSpPr>
            <p:spPr bwMode="auto">
              <a:xfrm>
                <a:off x="3016880" y="3492218"/>
                <a:ext cx="283019" cy="281074"/>
              </a:xfrm>
              <a:custGeom>
                <a:avLst/>
                <a:gdLst>
                  <a:gd name="T0" fmla="*/ 0 w 246"/>
                  <a:gd name="T1" fmla="*/ 87 h 244"/>
                  <a:gd name="T2" fmla="*/ 66 w 246"/>
                  <a:gd name="T3" fmla="*/ 20 h 244"/>
                  <a:gd name="T4" fmla="*/ 139 w 246"/>
                  <a:gd name="T5" fmla="*/ 20 h 244"/>
                  <a:gd name="T6" fmla="*/ 225 w 246"/>
                  <a:gd name="T7" fmla="*/ 106 h 244"/>
                  <a:gd name="T8" fmla="*/ 227 w 246"/>
                  <a:gd name="T9" fmla="*/ 178 h 244"/>
                  <a:gd name="T10" fmla="*/ 159 w 246"/>
                  <a:gd name="T11" fmla="*/ 244 h 244"/>
                  <a:gd name="T12" fmla="*/ 0 w 246"/>
                  <a:gd name="T13" fmla="*/ 8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244">
                    <a:moveTo>
                      <a:pt x="0" y="87"/>
                    </a:moveTo>
                    <a:cubicBezTo>
                      <a:pt x="22" y="64"/>
                      <a:pt x="43" y="41"/>
                      <a:pt x="66" y="20"/>
                    </a:cubicBezTo>
                    <a:cubicBezTo>
                      <a:pt x="87" y="1"/>
                      <a:pt x="118" y="0"/>
                      <a:pt x="139" y="20"/>
                    </a:cubicBezTo>
                    <a:cubicBezTo>
                      <a:pt x="169" y="48"/>
                      <a:pt x="198" y="76"/>
                      <a:pt x="225" y="106"/>
                    </a:cubicBezTo>
                    <a:cubicBezTo>
                      <a:pt x="245" y="127"/>
                      <a:pt x="246" y="158"/>
                      <a:pt x="227" y="178"/>
                    </a:cubicBezTo>
                    <a:cubicBezTo>
                      <a:pt x="205" y="202"/>
                      <a:pt x="181" y="223"/>
                      <a:pt x="159" y="244"/>
                    </a:cubicBezTo>
                    <a:cubicBezTo>
                      <a:pt x="107" y="193"/>
                      <a:pt x="54" y="140"/>
                      <a:pt x="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3" name="Freeform 12"/>
              <p:cNvSpPr>
                <a:spLocks/>
              </p:cNvSpPr>
              <p:nvPr/>
            </p:nvSpPr>
            <p:spPr bwMode="auto">
              <a:xfrm>
                <a:off x="2017073" y="3372591"/>
                <a:ext cx="119627" cy="117682"/>
              </a:xfrm>
              <a:custGeom>
                <a:avLst/>
                <a:gdLst>
                  <a:gd name="T0" fmla="*/ 0 w 104"/>
                  <a:gd name="T1" fmla="*/ 102 h 102"/>
                  <a:gd name="T2" fmla="*/ 0 w 104"/>
                  <a:gd name="T3" fmla="*/ 0 h 102"/>
                  <a:gd name="T4" fmla="*/ 104 w 104"/>
                  <a:gd name="T5" fmla="*/ 0 h 102"/>
                  <a:gd name="T6" fmla="*/ 104 w 104"/>
                  <a:gd name="T7" fmla="*/ 102 h 102"/>
                  <a:gd name="T8" fmla="*/ 0 w 104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2">
                    <a:moveTo>
                      <a:pt x="0" y="102"/>
                    </a:moveTo>
                    <a:cubicBezTo>
                      <a:pt x="0" y="68"/>
                      <a:pt x="0" y="34"/>
                      <a:pt x="0" y="0"/>
                    </a:cubicBezTo>
                    <a:cubicBezTo>
                      <a:pt x="35" y="0"/>
                      <a:pt x="69" y="0"/>
                      <a:pt x="104" y="0"/>
                    </a:cubicBezTo>
                    <a:cubicBezTo>
                      <a:pt x="104" y="34"/>
                      <a:pt x="104" y="67"/>
                      <a:pt x="104" y="102"/>
                    </a:cubicBezTo>
                    <a:cubicBezTo>
                      <a:pt x="70" y="102"/>
                      <a:pt x="36" y="102"/>
                      <a:pt x="0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4" name="Freeform 13"/>
              <p:cNvSpPr>
                <a:spLocks/>
              </p:cNvSpPr>
              <p:nvPr/>
            </p:nvSpPr>
            <p:spPr bwMode="auto">
              <a:xfrm>
                <a:off x="2018045" y="3128475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4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4"/>
                      <a:pt x="103" y="68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5" name="Freeform 14"/>
              <p:cNvSpPr>
                <a:spLocks/>
              </p:cNvSpPr>
              <p:nvPr/>
            </p:nvSpPr>
            <p:spPr bwMode="auto">
              <a:xfrm>
                <a:off x="2018045" y="3616708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5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3"/>
                      <a:pt x="103" y="67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49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3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28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3"/>
          <p:cNvCxnSpPr/>
          <p:nvPr/>
        </p:nvCxnSpPr>
        <p:spPr>
          <a:xfrm>
            <a:off x="4951492" y="1774567"/>
            <a:ext cx="0" cy="3386139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190490" y="1718538"/>
            <a:ext cx="2968584" cy="58477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软件开发背景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90490" y="3139542"/>
            <a:ext cx="3099212" cy="58477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设计实现方案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90490" y="3850043"/>
            <a:ext cx="2968585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过程管理方法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90490" y="2429039"/>
            <a:ext cx="2968584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小组任务分工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90490" y="4560545"/>
            <a:ext cx="2968585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18"/>
          <p:cNvGrpSpPr/>
          <p:nvPr/>
        </p:nvGrpSpPr>
        <p:grpSpPr>
          <a:xfrm>
            <a:off x="1635920" y="2197036"/>
            <a:ext cx="1947861" cy="1940713"/>
            <a:chOff x="1709739" y="2636838"/>
            <a:chExt cx="1590160" cy="1584325"/>
          </a:xfrm>
          <a:solidFill>
            <a:srgbClr val="FFFFFF"/>
          </a:solidFill>
          <a:effectLst/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81115" y="4137747"/>
            <a:ext cx="2657474" cy="5232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FFFFFF"/>
                </a:solidFill>
                <a:ea typeface="微软雅黑" panose="020B0503020204020204" pitchFamily="34" charset="-122"/>
              </a:rPr>
              <a:t>CONTENTS</a:t>
            </a:r>
            <a:endParaRPr lang="zh-HK" altLang="en-US" sz="2800" b="1" spc="3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67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592024" y="3158890"/>
            <a:ext cx="6245312" cy="12003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7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软件开发背景</a:t>
            </a:r>
            <a:endParaRPr lang="zh-HK" altLang="en-US" sz="7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58871" y="249573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21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28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01457" y="1560510"/>
            <a:ext cx="1117600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HK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1457" y="2844549"/>
            <a:ext cx="1117600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HK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01457" y="4128587"/>
            <a:ext cx="1117600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HK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36370" y="1744894"/>
            <a:ext cx="5207000" cy="738662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首先，用户有注册和登陆的功能。注册的用户名和密码存储到数据库中，登录时获取。登陆成功后，用户可以进入到自己的小金库中</a:t>
            </a:r>
            <a:r>
              <a:rPr lang="zh-CN" altLang="en-US" sz="1400" dirty="0" smtClean="0">
                <a:solidFill>
                  <a:schemeClr val="bg1"/>
                </a:solidFill>
              </a:rPr>
              <a:t>。</a:t>
            </a:r>
            <a:r>
              <a:rPr lang="en-US" altLang="zh-CN" sz="1400" dirty="0">
                <a:solidFill>
                  <a:schemeClr val="bg1"/>
                </a:solidFill>
              </a:rPr>
              <a:t>	</a:t>
            </a:r>
            <a:endParaRPr lang="zh-CN" altLang="en-US" sz="14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56260" y="2898546"/>
            <a:ext cx="5207000" cy="1600436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小金库目前的功能有三个，收入录入、支出录入和查询。每项录入都要有金额、原因、时间三个需要输入的选项。信息成功录入之后，用户可以点查询来查询自己的近期的收入支出，由并且表格分类列出，方便用户对自己的小金库的管理，并且知道自己在什么时间以什么原因具体用了多少钱。列表清晰，显示清楚，录入简单，操作方便。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	</a:t>
            </a:r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57530" y="4420975"/>
            <a:ext cx="5207000" cy="738662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同时，该</a:t>
            </a:r>
            <a:r>
              <a:rPr lang="zh-CN" altLang="en-US" sz="1400" dirty="0">
                <a:solidFill>
                  <a:schemeClr val="bg1"/>
                </a:solidFill>
              </a:rPr>
              <a:t>软件还是个跨平台软件，分别有安卓端与</a:t>
            </a:r>
            <a:r>
              <a:rPr lang="en-US" altLang="zh-CN" sz="1400" dirty="0">
                <a:solidFill>
                  <a:schemeClr val="bg1"/>
                </a:solidFill>
              </a:rPr>
              <a:t>PC</a:t>
            </a:r>
            <a:r>
              <a:rPr lang="zh-CN" altLang="en-US" sz="1400" dirty="0">
                <a:solidFill>
                  <a:schemeClr val="bg1"/>
                </a:solidFill>
              </a:rPr>
              <a:t>端，通过向服务器发起请求，服务器进行数据库操作等，最后把结果返回给客户端</a:t>
            </a:r>
            <a:r>
              <a:rPr lang="zh-CN" altLang="en-US" sz="1400" dirty="0" smtClean="0">
                <a:solidFill>
                  <a:schemeClr val="bg1"/>
                </a:solidFill>
              </a:rPr>
              <a:t>。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41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5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9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592024" y="3158890"/>
            <a:ext cx="6034298" cy="12003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7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小组任务分工</a:t>
            </a:r>
            <a:endParaRPr lang="zh-HK" altLang="en-US" sz="7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58871" y="249573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30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18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直接连接符 21"/>
          <p:cNvCxnSpPr/>
          <p:nvPr/>
        </p:nvCxnSpPr>
        <p:spPr>
          <a:xfrm>
            <a:off x="3496247" y="2297861"/>
            <a:ext cx="2251250" cy="11478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27"/>
          <p:cNvCxnSpPr/>
          <p:nvPr/>
        </p:nvCxnSpPr>
        <p:spPr>
          <a:xfrm flipH="1" flipV="1">
            <a:off x="6525716" y="4017662"/>
            <a:ext cx="1636223" cy="9913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23"/>
          <p:cNvCxnSpPr/>
          <p:nvPr/>
        </p:nvCxnSpPr>
        <p:spPr>
          <a:xfrm flipV="1">
            <a:off x="4874599" y="4092776"/>
            <a:ext cx="1007330" cy="61007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29"/>
          <p:cNvCxnSpPr/>
          <p:nvPr/>
        </p:nvCxnSpPr>
        <p:spPr>
          <a:xfrm flipH="1">
            <a:off x="6802331" y="2411833"/>
            <a:ext cx="1359606" cy="7671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2575331" y="1490206"/>
            <a:ext cx="1425046" cy="1381561"/>
            <a:chOff x="2575331" y="1490206"/>
            <a:chExt cx="1425046" cy="1381561"/>
          </a:xfrm>
        </p:grpSpPr>
        <p:sp>
          <p:nvSpPr>
            <p:cNvPr id="52" name="椭圆 51"/>
            <p:cNvSpPr/>
            <p:nvPr/>
          </p:nvSpPr>
          <p:spPr>
            <a:xfrm>
              <a:off x="2575331" y="1490206"/>
              <a:ext cx="1381561" cy="1381561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0174AB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pPr algn="ctr"/>
              <a:endParaRPr lang="zh-HK" altLang="en-US" sz="1600" b="1" spc="300" dirty="0">
                <a:ea typeface="微软雅黑" panose="020B0503020204020204" pitchFamily="34" charset="-122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93603" y="1969198"/>
              <a:ext cx="1306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pc="300" dirty="0">
                  <a:solidFill>
                    <a:schemeClr val="lt1"/>
                  </a:solidFill>
                  <a:ea typeface="微软雅黑" panose="020B0503020204020204" pitchFamily="34" charset="-122"/>
                </a:rPr>
                <a:t>王一江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64162" y="4318249"/>
            <a:ext cx="1384359" cy="1381561"/>
            <a:chOff x="3764162" y="4318249"/>
            <a:chExt cx="1384359" cy="1381561"/>
          </a:xfrm>
        </p:grpSpPr>
        <p:sp>
          <p:nvSpPr>
            <p:cNvPr id="51" name="椭圆 50"/>
            <p:cNvSpPr/>
            <p:nvPr/>
          </p:nvSpPr>
          <p:spPr>
            <a:xfrm>
              <a:off x="3764162" y="4318249"/>
              <a:ext cx="1381561" cy="1381561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0174AB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pPr algn="ctr"/>
              <a:endParaRPr lang="zh-HK" altLang="en-US" b="1" spc="300" dirty="0">
                <a:ea typeface="微软雅黑" panose="020B0503020204020204" pitchFamily="34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41747" y="4798292"/>
              <a:ext cx="1306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pc="300" dirty="0" smtClean="0">
                  <a:solidFill>
                    <a:schemeClr val="lt1"/>
                  </a:solidFill>
                  <a:ea typeface="微软雅黑" panose="020B0503020204020204" pitchFamily="34" charset="-122"/>
                </a:rPr>
                <a:t>王亚岛</a:t>
              </a:r>
              <a:endParaRPr lang="zh-CN" altLang="en-US" b="1" spc="300" dirty="0">
                <a:solidFill>
                  <a:schemeClr val="lt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658053" y="4513345"/>
            <a:ext cx="1401657" cy="1381561"/>
            <a:chOff x="7658053" y="4513345"/>
            <a:chExt cx="1401657" cy="1381561"/>
          </a:xfrm>
        </p:grpSpPr>
        <p:sp>
          <p:nvSpPr>
            <p:cNvPr id="50" name="椭圆 49"/>
            <p:cNvSpPr/>
            <p:nvPr/>
          </p:nvSpPr>
          <p:spPr>
            <a:xfrm>
              <a:off x="7658053" y="4513345"/>
              <a:ext cx="1381561" cy="1381561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0174AB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pPr algn="ctr"/>
              <a:endParaRPr lang="zh-HK" altLang="en-US" b="1" spc="300" dirty="0">
                <a:ea typeface="微软雅黑" panose="020B0503020204020204" pitchFamily="34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52936" y="5010425"/>
              <a:ext cx="1306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pc="300" dirty="0" smtClean="0">
                  <a:solidFill>
                    <a:schemeClr val="lt1"/>
                  </a:solidFill>
                  <a:ea typeface="微软雅黑" panose="020B0503020204020204" pitchFamily="34" charset="-122"/>
                </a:rPr>
                <a:t>纪忠贤</a:t>
              </a:r>
              <a:endParaRPr lang="zh-CN" altLang="en-US" b="1" spc="300" dirty="0">
                <a:solidFill>
                  <a:schemeClr val="lt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859314" y="1498925"/>
            <a:ext cx="1424551" cy="1381561"/>
            <a:chOff x="7859314" y="1498925"/>
            <a:chExt cx="1424551" cy="1381561"/>
          </a:xfrm>
        </p:grpSpPr>
        <p:sp>
          <p:nvSpPr>
            <p:cNvPr id="49" name="椭圆 48"/>
            <p:cNvSpPr/>
            <p:nvPr/>
          </p:nvSpPr>
          <p:spPr>
            <a:xfrm>
              <a:off x="7859314" y="1498925"/>
              <a:ext cx="1381561" cy="1381561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0174AB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pPr algn="ctr"/>
              <a:endParaRPr lang="zh-HK" altLang="en-US" b="1" spc="300" dirty="0">
                <a:ea typeface="微软雅黑" panose="020B0503020204020204" pitchFamily="34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977091" y="1969197"/>
              <a:ext cx="1306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pc="300" dirty="0" smtClean="0">
                  <a:solidFill>
                    <a:schemeClr val="lt1"/>
                  </a:solidFill>
                  <a:ea typeface="微软雅黑" panose="020B0503020204020204" pitchFamily="34" charset="-122"/>
                </a:rPr>
                <a:t>杨元锋</a:t>
              </a:r>
              <a:endParaRPr lang="zh-CN" altLang="en-US" b="1" spc="300" dirty="0">
                <a:solidFill>
                  <a:schemeClr val="lt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圆角矩形标注 4"/>
          <p:cNvSpPr/>
          <p:nvPr/>
        </p:nvSpPr>
        <p:spPr>
          <a:xfrm>
            <a:off x="3372671" y="557476"/>
            <a:ext cx="3149501" cy="1242899"/>
          </a:xfrm>
          <a:prstGeom prst="wedgeRoundRectCallout">
            <a:avLst>
              <a:gd name="adj1" fmla="val -39338"/>
              <a:gd name="adj2" fmla="val 79478"/>
              <a:gd name="adj3" fmla="val 16667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 smtClean="0"/>
              <a:t>项目</a:t>
            </a:r>
            <a:r>
              <a:rPr lang="zh-CN" altLang="zh-CN" dirty="0"/>
              <a:t>详细内容设计、项目</a:t>
            </a:r>
            <a:r>
              <a:rPr lang="zh-CN" altLang="zh-CN" dirty="0" smtClean="0"/>
              <a:t>编码及</a:t>
            </a:r>
            <a:r>
              <a:rPr lang="zh-CN" altLang="zh-CN" dirty="0"/>
              <a:t>最终答辩</a:t>
            </a:r>
          </a:p>
        </p:txBody>
      </p:sp>
      <p:sp>
        <p:nvSpPr>
          <p:cNvPr id="29" name="圆角矩形标注 28"/>
          <p:cNvSpPr/>
          <p:nvPr/>
        </p:nvSpPr>
        <p:spPr>
          <a:xfrm>
            <a:off x="8536209" y="443024"/>
            <a:ext cx="3149501" cy="1242899"/>
          </a:xfrm>
          <a:prstGeom prst="wedgeRoundRectCallout">
            <a:avLst>
              <a:gd name="adj1" fmla="val -39338"/>
              <a:gd name="adj2" fmla="val 79478"/>
              <a:gd name="adj3" fmla="val 16667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项目需求分析、软件测试</a:t>
            </a:r>
          </a:p>
        </p:txBody>
      </p:sp>
      <p:sp>
        <p:nvSpPr>
          <p:cNvPr id="30" name="圆角矩形标注 29"/>
          <p:cNvSpPr/>
          <p:nvPr/>
        </p:nvSpPr>
        <p:spPr>
          <a:xfrm>
            <a:off x="8264904" y="3270446"/>
            <a:ext cx="3149501" cy="1242899"/>
          </a:xfrm>
          <a:prstGeom prst="wedgeRoundRectCallout">
            <a:avLst>
              <a:gd name="adj1" fmla="val -39338"/>
              <a:gd name="adj2" fmla="val 79478"/>
              <a:gd name="adj3" fmla="val 16667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项目的选择、项目进度管理</a:t>
            </a:r>
            <a:r>
              <a:rPr lang="zh-CN" altLang="en-US" dirty="0"/>
              <a:t>及</a:t>
            </a:r>
            <a:r>
              <a:rPr lang="zh-CN" altLang="zh-CN" dirty="0"/>
              <a:t>文档编写</a:t>
            </a:r>
          </a:p>
        </p:txBody>
      </p:sp>
      <p:sp>
        <p:nvSpPr>
          <p:cNvPr id="31" name="圆角矩形标注 30"/>
          <p:cNvSpPr/>
          <p:nvPr/>
        </p:nvSpPr>
        <p:spPr>
          <a:xfrm>
            <a:off x="1598436" y="3075350"/>
            <a:ext cx="3149501" cy="1242899"/>
          </a:xfrm>
          <a:prstGeom prst="wedgeRoundRectCallout">
            <a:avLst>
              <a:gd name="adj1" fmla="val 35000"/>
              <a:gd name="adj2" fmla="val 76244"/>
              <a:gd name="adj3" fmla="val 16667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项目概要内容设计、文档编写及软件使用说明书的撰写</a:t>
            </a:r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5176163" y="2613197"/>
            <a:ext cx="2014538" cy="2014539"/>
            <a:chOff x="5176163" y="2613197"/>
            <a:chExt cx="2014538" cy="2014539"/>
          </a:xfrm>
        </p:grpSpPr>
        <p:sp>
          <p:nvSpPr>
            <p:cNvPr id="48" name="椭圆 47"/>
            <p:cNvSpPr/>
            <p:nvPr/>
          </p:nvSpPr>
          <p:spPr>
            <a:xfrm>
              <a:off x="5176163" y="2613197"/>
              <a:ext cx="2014538" cy="20145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pPr algn="ctr"/>
              <a:endParaRPr lang="zh-HK" altLang="en-US" sz="3200" b="1" spc="300" dirty="0">
                <a:ea typeface="微软雅黑" panose="020B0503020204020204" pitchFamily="34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369681" y="2800437"/>
              <a:ext cx="1627501" cy="1627501"/>
              <a:chOff x="5369681" y="2800437"/>
              <a:chExt cx="1627501" cy="1627501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5369681" y="2800437"/>
                <a:ext cx="1627501" cy="162750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连接符 32"/>
              <p:cNvCxnSpPr>
                <a:stCxn id="19" idx="2"/>
              </p:cNvCxnSpPr>
              <p:nvPr/>
            </p:nvCxnSpPr>
            <p:spPr>
              <a:xfrm flipV="1">
                <a:off x="5369681" y="3614187"/>
                <a:ext cx="813751" cy="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>
                <a:off x="6183431" y="2880486"/>
                <a:ext cx="342285" cy="7399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H="1">
                <a:off x="6032139" y="3603224"/>
                <a:ext cx="171143" cy="794589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6163089" y="3610418"/>
                <a:ext cx="793901" cy="271429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组合 66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68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2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234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727401" y="1781303"/>
            <a:ext cx="2193355" cy="2766461"/>
            <a:chOff x="1727401" y="1781303"/>
            <a:chExt cx="2193355" cy="2766461"/>
          </a:xfrm>
        </p:grpSpPr>
        <p:grpSp>
          <p:nvGrpSpPr>
            <p:cNvPr id="38" name="组合 76"/>
            <p:cNvGrpSpPr/>
            <p:nvPr/>
          </p:nvGrpSpPr>
          <p:grpSpPr>
            <a:xfrm>
              <a:off x="2144567" y="1781303"/>
              <a:ext cx="1229112" cy="958731"/>
              <a:chOff x="2855366" y="2301118"/>
              <a:chExt cx="1229112" cy="958730"/>
            </a:xfrm>
            <a:solidFill>
              <a:srgbClr val="FFFFFF"/>
            </a:solidFill>
          </p:grpSpPr>
          <p:sp>
            <p:nvSpPr>
              <p:cNvPr id="39" name="Freeform 26"/>
              <p:cNvSpPr>
                <a:spLocks/>
              </p:cNvSpPr>
              <p:nvPr/>
            </p:nvSpPr>
            <p:spPr bwMode="auto">
              <a:xfrm>
                <a:off x="2855366" y="2531318"/>
                <a:ext cx="807015" cy="728530"/>
              </a:xfrm>
              <a:custGeom>
                <a:avLst/>
                <a:gdLst>
                  <a:gd name="T0" fmla="*/ 129 w 908"/>
                  <a:gd name="T1" fmla="*/ 646 h 819"/>
                  <a:gd name="T2" fmla="*/ 86 w 908"/>
                  <a:gd name="T3" fmla="*/ 646 h 819"/>
                  <a:gd name="T4" fmla="*/ 0 w 908"/>
                  <a:gd name="T5" fmla="*/ 560 h 819"/>
                  <a:gd name="T6" fmla="*/ 0 w 908"/>
                  <a:gd name="T7" fmla="*/ 87 h 819"/>
                  <a:gd name="T8" fmla="*/ 87 w 908"/>
                  <a:gd name="T9" fmla="*/ 0 h 819"/>
                  <a:gd name="T10" fmla="*/ 822 w 908"/>
                  <a:gd name="T11" fmla="*/ 0 h 819"/>
                  <a:gd name="T12" fmla="*/ 908 w 908"/>
                  <a:gd name="T13" fmla="*/ 90 h 819"/>
                  <a:gd name="T14" fmla="*/ 908 w 908"/>
                  <a:gd name="T15" fmla="*/ 470 h 819"/>
                  <a:gd name="T16" fmla="*/ 908 w 908"/>
                  <a:gd name="T17" fmla="*/ 557 h 819"/>
                  <a:gd name="T18" fmla="*/ 818 w 908"/>
                  <a:gd name="T19" fmla="*/ 646 h 819"/>
                  <a:gd name="T20" fmla="*/ 338 w 908"/>
                  <a:gd name="T21" fmla="*/ 646 h 819"/>
                  <a:gd name="T22" fmla="*/ 313 w 908"/>
                  <a:gd name="T23" fmla="*/ 656 h 819"/>
                  <a:gd name="T24" fmla="*/ 166 w 908"/>
                  <a:gd name="T25" fmla="*/ 804 h 819"/>
                  <a:gd name="T26" fmla="*/ 156 w 908"/>
                  <a:gd name="T27" fmla="*/ 813 h 819"/>
                  <a:gd name="T28" fmla="*/ 139 w 908"/>
                  <a:gd name="T29" fmla="*/ 817 h 819"/>
                  <a:gd name="T30" fmla="*/ 130 w 908"/>
                  <a:gd name="T31" fmla="*/ 802 h 819"/>
                  <a:gd name="T32" fmla="*/ 129 w 908"/>
                  <a:gd name="T33" fmla="*/ 770 h 819"/>
                  <a:gd name="T34" fmla="*/ 129 w 908"/>
                  <a:gd name="T35" fmla="*/ 646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8" h="819">
                    <a:moveTo>
                      <a:pt x="129" y="646"/>
                    </a:moveTo>
                    <a:cubicBezTo>
                      <a:pt x="114" y="646"/>
                      <a:pt x="100" y="646"/>
                      <a:pt x="86" y="646"/>
                    </a:cubicBezTo>
                    <a:cubicBezTo>
                      <a:pt x="38" y="646"/>
                      <a:pt x="0" y="608"/>
                      <a:pt x="0" y="560"/>
                    </a:cubicBezTo>
                    <a:cubicBezTo>
                      <a:pt x="0" y="402"/>
                      <a:pt x="0" y="245"/>
                      <a:pt x="0" y="87"/>
                    </a:cubicBezTo>
                    <a:cubicBezTo>
                      <a:pt x="0" y="38"/>
                      <a:pt x="38" y="0"/>
                      <a:pt x="87" y="0"/>
                    </a:cubicBezTo>
                    <a:cubicBezTo>
                      <a:pt x="332" y="0"/>
                      <a:pt x="577" y="0"/>
                      <a:pt x="822" y="0"/>
                    </a:cubicBezTo>
                    <a:cubicBezTo>
                      <a:pt x="872" y="0"/>
                      <a:pt x="908" y="38"/>
                      <a:pt x="908" y="90"/>
                    </a:cubicBezTo>
                    <a:cubicBezTo>
                      <a:pt x="908" y="217"/>
                      <a:pt x="908" y="343"/>
                      <a:pt x="908" y="470"/>
                    </a:cubicBezTo>
                    <a:cubicBezTo>
                      <a:pt x="908" y="499"/>
                      <a:pt x="908" y="528"/>
                      <a:pt x="908" y="557"/>
                    </a:cubicBezTo>
                    <a:cubicBezTo>
                      <a:pt x="908" y="609"/>
                      <a:pt x="871" y="646"/>
                      <a:pt x="818" y="646"/>
                    </a:cubicBezTo>
                    <a:cubicBezTo>
                      <a:pt x="658" y="646"/>
                      <a:pt x="498" y="646"/>
                      <a:pt x="338" y="646"/>
                    </a:cubicBezTo>
                    <a:cubicBezTo>
                      <a:pt x="328" y="646"/>
                      <a:pt x="321" y="649"/>
                      <a:pt x="313" y="656"/>
                    </a:cubicBezTo>
                    <a:cubicBezTo>
                      <a:pt x="265" y="706"/>
                      <a:pt x="215" y="755"/>
                      <a:pt x="166" y="804"/>
                    </a:cubicBezTo>
                    <a:cubicBezTo>
                      <a:pt x="163" y="807"/>
                      <a:pt x="160" y="811"/>
                      <a:pt x="156" y="813"/>
                    </a:cubicBezTo>
                    <a:cubicBezTo>
                      <a:pt x="151" y="815"/>
                      <a:pt x="143" y="819"/>
                      <a:pt x="139" y="817"/>
                    </a:cubicBezTo>
                    <a:cubicBezTo>
                      <a:pt x="134" y="815"/>
                      <a:pt x="131" y="807"/>
                      <a:pt x="130" y="802"/>
                    </a:cubicBezTo>
                    <a:cubicBezTo>
                      <a:pt x="129" y="791"/>
                      <a:pt x="130" y="781"/>
                      <a:pt x="129" y="770"/>
                    </a:cubicBezTo>
                    <a:cubicBezTo>
                      <a:pt x="129" y="730"/>
                      <a:pt x="129" y="689"/>
                      <a:pt x="129" y="6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27"/>
              <p:cNvSpPr>
                <a:spLocks/>
              </p:cNvSpPr>
              <p:nvPr/>
            </p:nvSpPr>
            <p:spPr bwMode="auto">
              <a:xfrm>
                <a:off x="3237656" y="2301118"/>
                <a:ext cx="846822" cy="731909"/>
              </a:xfrm>
              <a:custGeom>
                <a:avLst/>
                <a:gdLst>
                  <a:gd name="T0" fmla="*/ 824 w 953"/>
                  <a:gd name="T1" fmla="*/ 647 h 823"/>
                  <a:gd name="T2" fmla="*/ 824 w 953"/>
                  <a:gd name="T3" fmla="*/ 785 h 823"/>
                  <a:gd name="T4" fmla="*/ 814 w 953"/>
                  <a:gd name="T5" fmla="*/ 817 h 823"/>
                  <a:gd name="T6" fmla="*/ 785 w 953"/>
                  <a:gd name="T7" fmla="*/ 802 h 823"/>
                  <a:gd name="T8" fmla="*/ 638 w 953"/>
                  <a:gd name="T9" fmla="*/ 656 h 823"/>
                  <a:gd name="T10" fmla="*/ 618 w 953"/>
                  <a:gd name="T11" fmla="*/ 647 h 823"/>
                  <a:gd name="T12" fmla="*/ 542 w 953"/>
                  <a:gd name="T13" fmla="*/ 647 h 823"/>
                  <a:gd name="T14" fmla="*/ 542 w 953"/>
                  <a:gd name="T15" fmla="*/ 630 h 823"/>
                  <a:gd name="T16" fmla="*/ 542 w 953"/>
                  <a:gd name="T17" fmla="*/ 351 h 823"/>
                  <a:gd name="T18" fmla="*/ 385 w 953"/>
                  <a:gd name="T19" fmla="*/ 194 h 823"/>
                  <a:gd name="T20" fmla="*/ 20 w 953"/>
                  <a:gd name="T21" fmla="*/ 194 h 823"/>
                  <a:gd name="T22" fmla="*/ 4 w 953"/>
                  <a:gd name="T23" fmla="*/ 194 h 823"/>
                  <a:gd name="T24" fmla="*/ 5 w 953"/>
                  <a:gd name="T25" fmla="*/ 71 h 823"/>
                  <a:gd name="T26" fmla="*/ 93 w 953"/>
                  <a:gd name="T27" fmla="*/ 0 h 823"/>
                  <a:gd name="T28" fmla="*/ 393 w 953"/>
                  <a:gd name="T29" fmla="*/ 0 h 823"/>
                  <a:gd name="T30" fmla="*/ 857 w 953"/>
                  <a:gd name="T31" fmla="*/ 0 h 823"/>
                  <a:gd name="T32" fmla="*/ 953 w 953"/>
                  <a:gd name="T33" fmla="*/ 97 h 823"/>
                  <a:gd name="T34" fmla="*/ 953 w 953"/>
                  <a:gd name="T35" fmla="*/ 552 h 823"/>
                  <a:gd name="T36" fmla="*/ 859 w 953"/>
                  <a:gd name="T37" fmla="*/ 647 h 823"/>
                  <a:gd name="T38" fmla="*/ 824 w 953"/>
                  <a:gd name="T39" fmla="*/ 647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53" h="823">
                    <a:moveTo>
                      <a:pt x="824" y="647"/>
                    </a:moveTo>
                    <a:cubicBezTo>
                      <a:pt x="824" y="694"/>
                      <a:pt x="824" y="740"/>
                      <a:pt x="824" y="785"/>
                    </a:cubicBezTo>
                    <a:cubicBezTo>
                      <a:pt x="823" y="796"/>
                      <a:pt x="828" y="811"/>
                      <a:pt x="814" y="817"/>
                    </a:cubicBezTo>
                    <a:cubicBezTo>
                      <a:pt x="801" y="823"/>
                      <a:pt x="793" y="810"/>
                      <a:pt x="785" y="802"/>
                    </a:cubicBezTo>
                    <a:cubicBezTo>
                      <a:pt x="736" y="753"/>
                      <a:pt x="687" y="704"/>
                      <a:pt x="638" y="656"/>
                    </a:cubicBezTo>
                    <a:cubicBezTo>
                      <a:pt x="633" y="651"/>
                      <a:pt x="625" y="648"/>
                      <a:pt x="618" y="647"/>
                    </a:cubicBezTo>
                    <a:cubicBezTo>
                      <a:pt x="593" y="646"/>
                      <a:pt x="569" y="647"/>
                      <a:pt x="542" y="647"/>
                    </a:cubicBezTo>
                    <a:cubicBezTo>
                      <a:pt x="542" y="641"/>
                      <a:pt x="542" y="636"/>
                      <a:pt x="542" y="630"/>
                    </a:cubicBezTo>
                    <a:cubicBezTo>
                      <a:pt x="542" y="537"/>
                      <a:pt x="542" y="444"/>
                      <a:pt x="542" y="351"/>
                    </a:cubicBezTo>
                    <a:cubicBezTo>
                      <a:pt x="542" y="258"/>
                      <a:pt x="478" y="194"/>
                      <a:pt x="385" y="194"/>
                    </a:cubicBezTo>
                    <a:cubicBezTo>
                      <a:pt x="263" y="194"/>
                      <a:pt x="142" y="194"/>
                      <a:pt x="20" y="194"/>
                    </a:cubicBezTo>
                    <a:cubicBezTo>
                      <a:pt x="15" y="194"/>
                      <a:pt x="9" y="194"/>
                      <a:pt x="4" y="194"/>
                    </a:cubicBezTo>
                    <a:cubicBezTo>
                      <a:pt x="4" y="152"/>
                      <a:pt x="0" y="111"/>
                      <a:pt x="5" y="71"/>
                    </a:cubicBezTo>
                    <a:cubicBezTo>
                      <a:pt x="9" y="27"/>
                      <a:pt x="47" y="0"/>
                      <a:pt x="93" y="0"/>
                    </a:cubicBezTo>
                    <a:cubicBezTo>
                      <a:pt x="193" y="0"/>
                      <a:pt x="293" y="0"/>
                      <a:pt x="393" y="0"/>
                    </a:cubicBezTo>
                    <a:cubicBezTo>
                      <a:pt x="548" y="0"/>
                      <a:pt x="702" y="0"/>
                      <a:pt x="857" y="0"/>
                    </a:cubicBezTo>
                    <a:cubicBezTo>
                      <a:pt x="918" y="0"/>
                      <a:pt x="953" y="35"/>
                      <a:pt x="953" y="97"/>
                    </a:cubicBezTo>
                    <a:cubicBezTo>
                      <a:pt x="953" y="249"/>
                      <a:pt x="953" y="401"/>
                      <a:pt x="953" y="552"/>
                    </a:cubicBezTo>
                    <a:cubicBezTo>
                      <a:pt x="953" y="611"/>
                      <a:pt x="917" y="647"/>
                      <a:pt x="859" y="647"/>
                    </a:cubicBezTo>
                    <a:cubicBezTo>
                      <a:pt x="848" y="647"/>
                      <a:pt x="837" y="647"/>
                      <a:pt x="824" y="6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1754672" y="2924406"/>
              <a:ext cx="2008902" cy="830995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第</a:t>
              </a:r>
              <a:r>
                <a:rPr lang="en-US" altLang="zh-CN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1</a:t>
              </a:r>
              <a:r>
                <a:rPr lang="zh-CN" altLang="en-US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</a:t>
              </a:r>
              <a:endParaRPr lang="en-US" altLang="zh-CN" b="1" dirty="0" smtClean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周一</a:t>
              </a:r>
              <a:endParaRPr lang="zh-HK" altLang="en-US" b="1" dirty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727401" y="3735236"/>
              <a:ext cx="2193355" cy="812528"/>
            </a:xfrm>
            <a:prstGeom prst="rect">
              <a:avLst/>
            </a:prstGeom>
          </p:spPr>
          <p:txBody>
            <a:bodyPr wrap="square" lIns="91436" tIns="45719" rIns="91436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/>
                  </a:solidFill>
                </a:rPr>
                <a:t>填写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“课程设计任务书”</a:t>
              </a:r>
              <a:endParaRPr lang="zh-CN" altLang="en-US" sz="1200" dirty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/>
                  </a:solidFill>
                </a:rPr>
                <a:t>完成“项目开发计划书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”</a:t>
              </a:r>
              <a:endParaRPr lang="zh-CN" altLang="en-US" sz="1200" dirty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/>
                  </a:solidFill>
                </a:rPr>
                <a:t>完成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“需求分析规格说明书”</a:t>
              </a:r>
              <a:endParaRPr lang="zh-CN" altLang="en-US"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024834" y="1782862"/>
            <a:ext cx="2148972" cy="2552367"/>
            <a:chOff x="4024834" y="1782862"/>
            <a:chExt cx="2148972" cy="2552367"/>
          </a:xfrm>
        </p:grpSpPr>
        <p:grpSp>
          <p:nvGrpSpPr>
            <p:cNvPr id="29" name="组合 75"/>
            <p:cNvGrpSpPr/>
            <p:nvPr/>
          </p:nvGrpSpPr>
          <p:grpSpPr>
            <a:xfrm>
              <a:off x="4580740" y="1782862"/>
              <a:ext cx="1093895" cy="955612"/>
              <a:chOff x="882603" y="2302677"/>
              <a:chExt cx="1093895" cy="955612"/>
            </a:xfrm>
            <a:solidFill>
              <a:srgbClr val="FFFFFF"/>
            </a:solidFill>
          </p:grpSpPr>
          <p:sp>
            <p:nvSpPr>
              <p:cNvPr id="30" name="Freeform 14"/>
              <p:cNvSpPr>
                <a:spLocks/>
              </p:cNvSpPr>
              <p:nvPr/>
            </p:nvSpPr>
            <p:spPr bwMode="auto">
              <a:xfrm>
                <a:off x="882603" y="2302677"/>
                <a:ext cx="820672" cy="955612"/>
              </a:xfrm>
              <a:custGeom>
                <a:avLst/>
                <a:gdLst>
                  <a:gd name="T0" fmla="*/ 908 w 1036"/>
                  <a:gd name="T1" fmla="*/ 372 h 1206"/>
                  <a:gd name="T2" fmla="*/ 908 w 1036"/>
                  <a:gd name="T3" fmla="*/ 296 h 1206"/>
                  <a:gd name="T4" fmla="*/ 908 w 1036"/>
                  <a:gd name="T5" fmla="*/ 152 h 1206"/>
                  <a:gd name="T6" fmla="*/ 883 w 1036"/>
                  <a:gd name="T7" fmla="*/ 128 h 1206"/>
                  <a:gd name="T8" fmla="*/ 405 w 1036"/>
                  <a:gd name="T9" fmla="*/ 128 h 1206"/>
                  <a:gd name="T10" fmla="*/ 387 w 1036"/>
                  <a:gd name="T11" fmla="*/ 128 h 1206"/>
                  <a:gd name="T12" fmla="*/ 387 w 1036"/>
                  <a:gd name="T13" fmla="*/ 150 h 1206"/>
                  <a:gd name="T14" fmla="*/ 387 w 1036"/>
                  <a:gd name="T15" fmla="*/ 296 h 1206"/>
                  <a:gd name="T16" fmla="*/ 295 w 1036"/>
                  <a:gd name="T17" fmla="*/ 386 h 1206"/>
                  <a:gd name="T18" fmla="*/ 145 w 1036"/>
                  <a:gd name="T19" fmla="*/ 386 h 1206"/>
                  <a:gd name="T20" fmla="*/ 128 w 1036"/>
                  <a:gd name="T21" fmla="*/ 386 h 1206"/>
                  <a:gd name="T22" fmla="*/ 128 w 1036"/>
                  <a:gd name="T23" fmla="*/ 404 h 1206"/>
                  <a:gd name="T24" fmla="*/ 128 w 1036"/>
                  <a:gd name="T25" fmla="*/ 1052 h 1206"/>
                  <a:gd name="T26" fmla="*/ 153 w 1036"/>
                  <a:gd name="T27" fmla="*/ 1078 h 1206"/>
                  <a:gd name="T28" fmla="*/ 882 w 1036"/>
                  <a:gd name="T29" fmla="*/ 1078 h 1206"/>
                  <a:gd name="T30" fmla="*/ 908 w 1036"/>
                  <a:gd name="T31" fmla="*/ 1052 h 1206"/>
                  <a:gd name="T32" fmla="*/ 908 w 1036"/>
                  <a:gd name="T33" fmla="*/ 869 h 1206"/>
                  <a:gd name="T34" fmla="*/ 914 w 1036"/>
                  <a:gd name="T35" fmla="*/ 851 h 1206"/>
                  <a:gd name="T36" fmla="*/ 1028 w 1036"/>
                  <a:gd name="T37" fmla="*/ 729 h 1206"/>
                  <a:gd name="T38" fmla="*/ 1035 w 1036"/>
                  <a:gd name="T39" fmla="*/ 724 h 1206"/>
                  <a:gd name="T40" fmla="*/ 1036 w 1036"/>
                  <a:gd name="T41" fmla="*/ 738 h 1206"/>
                  <a:gd name="T42" fmla="*/ 1036 w 1036"/>
                  <a:gd name="T43" fmla="*/ 1069 h 1206"/>
                  <a:gd name="T44" fmla="*/ 899 w 1036"/>
                  <a:gd name="T45" fmla="*/ 1206 h 1206"/>
                  <a:gd name="T46" fmla="*/ 133 w 1036"/>
                  <a:gd name="T47" fmla="*/ 1206 h 1206"/>
                  <a:gd name="T48" fmla="*/ 0 w 1036"/>
                  <a:gd name="T49" fmla="*/ 1073 h 1206"/>
                  <a:gd name="T50" fmla="*/ 0 w 1036"/>
                  <a:gd name="T51" fmla="*/ 316 h 1206"/>
                  <a:gd name="T52" fmla="*/ 19 w 1036"/>
                  <a:gd name="T53" fmla="*/ 267 h 1206"/>
                  <a:gd name="T54" fmla="*/ 265 w 1036"/>
                  <a:gd name="T55" fmla="*/ 27 h 1206"/>
                  <a:gd name="T56" fmla="*/ 331 w 1036"/>
                  <a:gd name="T57" fmla="*/ 0 h 1206"/>
                  <a:gd name="T58" fmla="*/ 902 w 1036"/>
                  <a:gd name="T59" fmla="*/ 0 h 1206"/>
                  <a:gd name="T60" fmla="*/ 1036 w 1036"/>
                  <a:gd name="T61" fmla="*/ 129 h 1206"/>
                  <a:gd name="T62" fmla="*/ 1035 w 1036"/>
                  <a:gd name="T63" fmla="*/ 206 h 1206"/>
                  <a:gd name="T64" fmla="*/ 1028 w 1036"/>
                  <a:gd name="T65" fmla="*/ 224 h 1206"/>
                  <a:gd name="T66" fmla="*/ 942 w 1036"/>
                  <a:gd name="T67" fmla="*/ 328 h 1206"/>
                  <a:gd name="T68" fmla="*/ 921 w 1036"/>
                  <a:gd name="T69" fmla="*/ 358 h 1206"/>
                  <a:gd name="T70" fmla="*/ 908 w 1036"/>
                  <a:gd name="T71" fmla="*/ 372 h 1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36" h="1206">
                    <a:moveTo>
                      <a:pt x="908" y="372"/>
                    </a:moveTo>
                    <a:cubicBezTo>
                      <a:pt x="908" y="344"/>
                      <a:pt x="908" y="320"/>
                      <a:pt x="908" y="296"/>
                    </a:cubicBezTo>
                    <a:cubicBezTo>
                      <a:pt x="908" y="248"/>
                      <a:pt x="908" y="200"/>
                      <a:pt x="908" y="152"/>
                    </a:cubicBezTo>
                    <a:cubicBezTo>
                      <a:pt x="908" y="131"/>
                      <a:pt x="905" y="128"/>
                      <a:pt x="883" y="128"/>
                    </a:cubicBezTo>
                    <a:cubicBezTo>
                      <a:pt x="724" y="128"/>
                      <a:pt x="565" y="128"/>
                      <a:pt x="405" y="128"/>
                    </a:cubicBezTo>
                    <a:cubicBezTo>
                      <a:pt x="400" y="128"/>
                      <a:pt x="394" y="128"/>
                      <a:pt x="387" y="128"/>
                    </a:cubicBezTo>
                    <a:cubicBezTo>
                      <a:pt x="387" y="137"/>
                      <a:pt x="387" y="144"/>
                      <a:pt x="387" y="150"/>
                    </a:cubicBezTo>
                    <a:cubicBezTo>
                      <a:pt x="387" y="199"/>
                      <a:pt x="387" y="247"/>
                      <a:pt x="387" y="296"/>
                    </a:cubicBezTo>
                    <a:cubicBezTo>
                      <a:pt x="386" y="352"/>
                      <a:pt x="351" y="386"/>
                      <a:pt x="295" y="386"/>
                    </a:cubicBezTo>
                    <a:cubicBezTo>
                      <a:pt x="245" y="386"/>
                      <a:pt x="195" y="386"/>
                      <a:pt x="145" y="386"/>
                    </a:cubicBezTo>
                    <a:cubicBezTo>
                      <a:pt x="140" y="386"/>
                      <a:pt x="135" y="386"/>
                      <a:pt x="128" y="386"/>
                    </a:cubicBezTo>
                    <a:cubicBezTo>
                      <a:pt x="128" y="394"/>
                      <a:pt x="128" y="399"/>
                      <a:pt x="128" y="404"/>
                    </a:cubicBezTo>
                    <a:cubicBezTo>
                      <a:pt x="128" y="620"/>
                      <a:pt x="128" y="836"/>
                      <a:pt x="128" y="1052"/>
                    </a:cubicBezTo>
                    <a:cubicBezTo>
                      <a:pt x="128" y="1076"/>
                      <a:pt x="130" y="1078"/>
                      <a:pt x="153" y="1078"/>
                    </a:cubicBezTo>
                    <a:cubicBezTo>
                      <a:pt x="396" y="1078"/>
                      <a:pt x="639" y="1078"/>
                      <a:pt x="882" y="1078"/>
                    </a:cubicBezTo>
                    <a:cubicBezTo>
                      <a:pt x="906" y="1078"/>
                      <a:pt x="908" y="1076"/>
                      <a:pt x="908" y="1052"/>
                    </a:cubicBezTo>
                    <a:cubicBezTo>
                      <a:pt x="908" y="991"/>
                      <a:pt x="908" y="930"/>
                      <a:pt x="908" y="869"/>
                    </a:cubicBezTo>
                    <a:cubicBezTo>
                      <a:pt x="908" y="863"/>
                      <a:pt x="910" y="855"/>
                      <a:pt x="914" y="851"/>
                    </a:cubicBezTo>
                    <a:cubicBezTo>
                      <a:pt x="952" y="810"/>
                      <a:pt x="990" y="770"/>
                      <a:pt x="1028" y="729"/>
                    </a:cubicBezTo>
                    <a:cubicBezTo>
                      <a:pt x="1030" y="728"/>
                      <a:pt x="1031" y="727"/>
                      <a:pt x="1035" y="724"/>
                    </a:cubicBezTo>
                    <a:cubicBezTo>
                      <a:pt x="1035" y="730"/>
                      <a:pt x="1036" y="734"/>
                      <a:pt x="1036" y="738"/>
                    </a:cubicBezTo>
                    <a:cubicBezTo>
                      <a:pt x="1036" y="849"/>
                      <a:pt x="1036" y="959"/>
                      <a:pt x="1036" y="1069"/>
                    </a:cubicBezTo>
                    <a:cubicBezTo>
                      <a:pt x="1035" y="1151"/>
                      <a:pt x="981" y="1206"/>
                      <a:pt x="899" y="1206"/>
                    </a:cubicBezTo>
                    <a:cubicBezTo>
                      <a:pt x="643" y="1206"/>
                      <a:pt x="388" y="1206"/>
                      <a:pt x="133" y="1206"/>
                    </a:cubicBezTo>
                    <a:cubicBezTo>
                      <a:pt x="56" y="1206"/>
                      <a:pt x="0" y="1150"/>
                      <a:pt x="0" y="1073"/>
                    </a:cubicBezTo>
                    <a:cubicBezTo>
                      <a:pt x="0" y="821"/>
                      <a:pt x="0" y="568"/>
                      <a:pt x="0" y="316"/>
                    </a:cubicBezTo>
                    <a:cubicBezTo>
                      <a:pt x="0" y="297"/>
                      <a:pt x="6" y="281"/>
                      <a:pt x="19" y="267"/>
                    </a:cubicBezTo>
                    <a:cubicBezTo>
                      <a:pt x="101" y="187"/>
                      <a:pt x="183" y="107"/>
                      <a:pt x="265" y="27"/>
                    </a:cubicBezTo>
                    <a:cubicBezTo>
                      <a:pt x="283" y="9"/>
                      <a:pt x="305" y="0"/>
                      <a:pt x="331" y="0"/>
                    </a:cubicBezTo>
                    <a:cubicBezTo>
                      <a:pt x="521" y="0"/>
                      <a:pt x="712" y="0"/>
                      <a:pt x="902" y="0"/>
                    </a:cubicBezTo>
                    <a:cubicBezTo>
                      <a:pt x="978" y="1"/>
                      <a:pt x="1033" y="53"/>
                      <a:pt x="1036" y="129"/>
                    </a:cubicBezTo>
                    <a:cubicBezTo>
                      <a:pt x="1036" y="155"/>
                      <a:pt x="1036" y="180"/>
                      <a:pt x="1035" y="206"/>
                    </a:cubicBezTo>
                    <a:cubicBezTo>
                      <a:pt x="1035" y="212"/>
                      <a:pt x="1032" y="219"/>
                      <a:pt x="1028" y="224"/>
                    </a:cubicBezTo>
                    <a:cubicBezTo>
                      <a:pt x="999" y="259"/>
                      <a:pt x="970" y="293"/>
                      <a:pt x="942" y="328"/>
                    </a:cubicBezTo>
                    <a:cubicBezTo>
                      <a:pt x="934" y="337"/>
                      <a:pt x="928" y="348"/>
                      <a:pt x="921" y="358"/>
                    </a:cubicBezTo>
                    <a:cubicBezTo>
                      <a:pt x="918" y="362"/>
                      <a:pt x="914" y="365"/>
                      <a:pt x="908" y="3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15"/>
              <p:cNvSpPr>
                <a:spLocks/>
              </p:cNvSpPr>
              <p:nvPr/>
            </p:nvSpPr>
            <p:spPr bwMode="auto">
              <a:xfrm>
                <a:off x="1362082" y="2640858"/>
                <a:ext cx="386396" cy="443988"/>
              </a:xfrm>
              <a:custGeom>
                <a:avLst/>
                <a:gdLst>
                  <a:gd name="T0" fmla="*/ 351 w 488"/>
                  <a:gd name="T1" fmla="*/ 0 h 560"/>
                  <a:gd name="T2" fmla="*/ 488 w 488"/>
                  <a:gd name="T3" fmla="*/ 114 h 560"/>
                  <a:gd name="T4" fmla="*/ 431 w 488"/>
                  <a:gd name="T5" fmla="*/ 180 h 560"/>
                  <a:gd name="T6" fmla="*/ 127 w 488"/>
                  <a:gd name="T7" fmla="*/ 490 h 560"/>
                  <a:gd name="T8" fmla="*/ 39 w 488"/>
                  <a:gd name="T9" fmla="*/ 554 h 560"/>
                  <a:gd name="T10" fmla="*/ 5 w 488"/>
                  <a:gd name="T11" fmla="*/ 560 h 560"/>
                  <a:gd name="T12" fmla="*/ 4 w 488"/>
                  <a:gd name="T13" fmla="*/ 526 h 560"/>
                  <a:gd name="T14" fmla="*/ 64 w 488"/>
                  <a:gd name="T15" fmla="*/ 404 h 560"/>
                  <a:gd name="T16" fmla="*/ 347 w 488"/>
                  <a:gd name="T17" fmla="*/ 7 h 560"/>
                  <a:gd name="T18" fmla="*/ 351 w 488"/>
                  <a:gd name="T19" fmla="*/ 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8" h="560">
                    <a:moveTo>
                      <a:pt x="351" y="0"/>
                    </a:moveTo>
                    <a:cubicBezTo>
                      <a:pt x="398" y="39"/>
                      <a:pt x="443" y="76"/>
                      <a:pt x="488" y="114"/>
                    </a:cubicBezTo>
                    <a:cubicBezTo>
                      <a:pt x="469" y="137"/>
                      <a:pt x="450" y="159"/>
                      <a:pt x="431" y="180"/>
                    </a:cubicBezTo>
                    <a:cubicBezTo>
                      <a:pt x="336" y="289"/>
                      <a:pt x="238" y="396"/>
                      <a:pt x="127" y="490"/>
                    </a:cubicBezTo>
                    <a:cubicBezTo>
                      <a:pt x="100" y="514"/>
                      <a:pt x="69" y="534"/>
                      <a:pt x="39" y="554"/>
                    </a:cubicBezTo>
                    <a:cubicBezTo>
                      <a:pt x="30" y="560"/>
                      <a:pt x="17" y="558"/>
                      <a:pt x="5" y="560"/>
                    </a:cubicBezTo>
                    <a:cubicBezTo>
                      <a:pt x="5" y="549"/>
                      <a:pt x="0" y="536"/>
                      <a:pt x="4" y="526"/>
                    </a:cubicBezTo>
                    <a:cubicBezTo>
                      <a:pt x="23" y="485"/>
                      <a:pt x="41" y="443"/>
                      <a:pt x="64" y="404"/>
                    </a:cubicBezTo>
                    <a:cubicBezTo>
                      <a:pt x="147" y="264"/>
                      <a:pt x="245" y="134"/>
                      <a:pt x="347" y="7"/>
                    </a:cubicBezTo>
                    <a:cubicBezTo>
                      <a:pt x="348" y="5"/>
                      <a:pt x="349" y="3"/>
                      <a:pt x="3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16"/>
              <p:cNvSpPr>
                <a:spLocks/>
              </p:cNvSpPr>
              <p:nvPr/>
            </p:nvSpPr>
            <p:spPr bwMode="auto">
              <a:xfrm>
                <a:off x="1667783" y="2400113"/>
                <a:ext cx="273223" cy="299340"/>
              </a:xfrm>
              <a:custGeom>
                <a:avLst/>
                <a:gdLst>
                  <a:gd name="T0" fmla="*/ 139 w 345"/>
                  <a:gd name="T1" fmla="*/ 378 h 378"/>
                  <a:gd name="T2" fmla="*/ 0 w 345"/>
                  <a:gd name="T3" fmla="*/ 264 h 378"/>
                  <a:gd name="T4" fmla="*/ 19 w 345"/>
                  <a:gd name="T5" fmla="*/ 240 h 378"/>
                  <a:gd name="T6" fmla="*/ 183 w 345"/>
                  <a:gd name="T7" fmla="*/ 54 h 378"/>
                  <a:gd name="T8" fmla="*/ 231 w 345"/>
                  <a:gd name="T9" fmla="*/ 17 h 378"/>
                  <a:gd name="T10" fmla="*/ 308 w 345"/>
                  <a:gd name="T11" fmla="*/ 26 h 378"/>
                  <a:gd name="T12" fmla="*/ 334 w 345"/>
                  <a:gd name="T13" fmla="*/ 103 h 378"/>
                  <a:gd name="T14" fmla="*/ 312 w 345"/>
                  <a:gd name="T15" fmla="*/ 150 h 378"/>
                  <a:gd name="T16" fmla="*/ 139 w 345"/>
                  <a:gd name="T17" fmla="*/ 37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5" h="378">
                    <a:moveTo>
                      <a:pt x="139" y="378"/>
                    </a:moveTo>
                    <a:cubicBezTo>
                      <a:pt x="90" y="338"/>
                      <a:pt x="46" y="301"/>
                      <a:pt x="0" y="264"/>
                    </a:cubicBezTo>
                    <a:cubicBezTo>
                      <a:pt x="7" y="255"/>
                      <a:pt x="13" y="247"/>
                      <a:pt x="19" y="240"/>
                    </a:cubicBezTo>
                    <a:cubicBezTo>
                      <a:pt x="74" y="178"/>
                      <a:pt x="128" y="115"/>
                      <a:pt x="183" y="54"/>
                    </a:cubicBezTo>
                    <a:cubicBezTo>
                      <a:pt x="196" y="39"/>
                      <a:pt x="214" y="27"/>
                      <a:pt x="231" y="17"/>
                    </a:cubicBezTo>
                    <a:cubicBezTo>
                      <a:pt x="259" y="0"/>
                      <a:pt x="280" y="4"/>
                      <a:pt x="308" y="26"/>
                    </a:cubicBezTo>
                    <a:cubicBezTo>
                      <a:pt x="336" y="50"/>
                      <a:pt x="345" y="73"/>
                      <a:pt x="334" y="103"/>
                    </a:cubicBezTo>
                    <a:cubicBezTo>
                      <a:pt x="328" y="119"/>
                      <a:pt x="322" y="136"/>
                      <a:pt x="312" y="150"/>
                    </a:cubicBezTo>
                    <a:cubicBezTo>
                      <a:pt x="255" y="226"/>
                      <a:pt x="197" y="301"/>
                      <a:pt x="139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17"/>
              <p:cNvSpPr>
                <a:spLocks/>
              </p:cNvSpPr>
              <p:nvPr/>
            </p:nvSpPr>
            <p:spPr bwMode="auto">
              <a:xfrm>
                <a:off x="1088524" y="2679029"/>
                <a:ext cx="408829" cy="66632"/>
              </a:xfrm>
              <a:custGeom>
                <a:avLst/>
                <a:gdLst>
                  <a:gd name="T0" fmla="*/ 257 w 516"/>
                  <a:gd name="T1" fmla="*/ 0 h 84"/>
                  <a:gd name="T2" fmla="*/ 496 w 516"/>
                  <a:gd name="T3" fmla="*/ 0 h 84"/>
                  <a:gd name="T4" fmla="*/ 516 w 516"/>
                  <a:gd name="T5" fmla="*/ 19 h 84"/>
                  <a:gd name="T6" fmla="*/ 516 w 516"/>
                  <a:gd name="T7" fmla="*/ 49 h 84"/>
                  <a:gd name="T8" fmla="*/ 481 w 516"/>
                  <a:gd name="T9" fmla="*/ 84 h 84"/>
                  <a:gd name="T10" fmla="*/ 23 w 516"/>
                  <a:gd name="T11" fmla="*/ 84 h 84"/>
                  <a:gd name="T12" fmla="*/ 0 w 516"/>
                  <a:gd name="T13" fmla="*/ 61 h 84"/>
                  <a:gd name="T14" fmla="*/ 0 w 516"/>
                  <a:gd name="T15" fmla="*/ 22 h 84"/>
                  <a:gd name="T16" fmla="*/ 22 w 516"/>
                  <a:gd name="T17" fmla="*/ 0 h 84"/>
                  <a:gd name="T18" fmla="*/ 257 w 516"/>
                  <a:gd name="T1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6" h="84">
                    <a:moveTo>
                      <a:pt x="257" y="0"/>
                    </a:moveTo>
                    <a:cubicBezTo>
                      <a:pt x="337" y="0"/>
                      <a:pt x="416" y="0"/>
                      <a:pt x="496" y="0"/>
                    </a:cubicBezTo>
                    <a:cubicBezTo>
                      <a:pt x="515" y="0"/>
                      <a:pt x="516" y="1"/>
                      <a:pt x="516" y="19"/>
                    </a:cubicBezTo>
                    <a:cubicBezTo>
                      <a:pt x="516" y="29"/>
                      <a:pt x="516" y="39"/>
                      <a:pt x="516" y="49"/>
                    </a:cubicBezTo>
                    <a:cubicBezTo>
                      <a:pt x="516" y="71"/>
                      <a:pt x="503" y="84"/>
                      <a:pt x="481" y="84"/>
                    </a:cubicBezTo>
                    <a:cubicBezTo>
                      <a:pt x="329" y="84"/>
                      <a:pt x="176" y="84"/>
                      <a:pt x="23" y="84"/>
                    </a:cubicBezTo>
                    <a:cubicBezTo>
                      <a:pt x="0" y="84"/>
                      <a:pt x="0" y="83"/>
                      <a:pt x="0" y="61"/>
                    </a:cubicBezTo>
                    <a:cubicBezTo>
                      <a:pt x="0" y="48"/>
                      <a:pt x="0" y="35"/>
                      <a:pt x="0" y="22"/>
                    </a:cubicBezTo>
                    <a:cubicBezTo>
                      <a:pt x="0" y="0"/>
                      <a:pt x="0" y="0"/>
                      <a:pt x="22" y="0"/>
                    </a:cubicBezTo>
                    <a:cubicBezTo>
                      <a:pt x="100" y="0"/>
                      <a:pt x="179" y="0"/>
                      <a:pt x="2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18"/>
              <p:cNvSpPr>
                <a:spLocks/>
              </p:cNvSpPr>
              <p:nvPr/>
            </p:nvSpPr>
            <p:spPr bwMode="auto">
              <a:xfrm>
                <a:off x="1087855" y="2815306"/>
                <a:ext cx="344542" cy="67301"/>
              </a:xfrm>
              <a:custGeom>
                <a:avLst/>
                <a:gdLst>
                  <a:gd name="T0" fmla="*/ 435 w 435"/>
                  <a:gd name="T1" fmla="*/ 0 h 85"/>
                  <a:gd name="T2" fmla="*/ 382 w 435"/>
                  <a:gd name="T3" fmla="*/ 80 h 85"/>
                  <a:gd name="T4" fmla="*/ 371 w 435"/>
                  <a:gd name="T5" fmla="*/ 84 h 85"/>
                  <a:gd name="T6" fmla="*/ 15 w 435"/>
                  <a:gd name="T7" fmla="*/ 85 h 85"/>
                  <a:gd name="T8" fmla="*/ 1 w 435"/>
                  <a:gd name="T9" fmla="*/ 69 h 85"/>
                  <a:gd name="T10" fmla="*/ 0 w 435"/>
                  <a:gd name="T11" fmla="*/ 18 h 85"/>
                  <a:gd name="T12" fmla="*/ 19 w 435"/>
                  <a:gd name="T13" fmla="*/ 0 h 85"/>
                  <a:gd name="T14" fmla="*/ 190 w 435"/>
                  <a:gd name="T15" fmla="*/ 0 h 85"/>
                  <a:gd name="T16" fmla="*/ 415 w 435"/>
                  <a:gd name="T17" fmla="*/ 0 h 85"/>
                  <a:gd name="T18" fmla="*/ 435 w 435"/>
                  <a:gd name="T1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5" h="85">
                    <a:moveTo>
                      <a:pt x="435" y="0"/>
                    </a:moveTo>
                    <a:cubicBezTo>
                      <a:pt x="417" y="29"/>
                      <a:pt x="400" y="55"/>
                      <a:pt x="382" y="80"/>
                    </a:cubicBezTo>
                    <a:cubicBezTo>
                      <a:pt x="380" y="83"/>
                      <a:pt x="375" y="84"/>
                      <a:pt x="371" y="84"/>
                    </a:cubicBezTo>
                    <a:cubicBezTo>
                      <a:pt x="252" y="85"/>
                      <a:pt x="134" y="84"/>
                      <a:pt x="15" y="85"/>
                    </a:cubicBezTo>
                    <a:cubicBezTo>
                      <a:pt x="4" y="85"/>
                      <a:pt x="0" y="80"/>
                      <a:pt x="1" y="69"/>
                    </a:cubicBezTo>
                    <a:cubicBezTo>
                      <a:pt x="1" y="52"/>
                      <a:pt x="1" y="35"/>
                      <a:pt x="0" y="18"/>
                    </a:cubicBezTo>
                    <a:cubicBezTo>
                      <a:pt x="0" y="4"/>
                      <a:pt x="6" y="0"/>
                      <a:pt x="19" y="0"/>
                    </a:cubicBezTo>
                    <a:cubicBezTo>
                      <a:pt x="76" y="0"/>
                      <a:pt x="133" y="0"/>
                      <a:pt x="190" y="0"/>
                    </a:cubicBezTo>
                    <a:cubicBezTo>
                      <a:pt x="265" y="0"/>
                      <a:pt x="340" y="0"/>
                      <a:pt x="415" y="0"/>
                    </a:cubicBezTo>
                    <a:cubicBezTo>
                      <a:pt x="421" y="0"/>
                      <a:pt x="426" y="0"/>
                      <a:pt x="4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19"/>
              <p:cNvSpPr>
                <a:spLocks/>
              </p:cNvSpPr>
              <p:nvPr/>
            </p:nvSpPr>
            <p:spPr bwMode="auto">
              <a:xfrm>
                <a:off x="1082497" y="2945221"/>
                <a:ext cx="244427" cy="146657"/>
              </a:xfrm>
              <a:custGeom>
                <a:avLst/>
                <a:gdLst>
                  <a:gd name="T0" fmla="*/ 286 w 309"/>
                  <a:gd name="T1" fmla="*/ 148 h 185"/>
                  <a:gd name="T2" fmla="*/ 283 w 309"/>
                  <a:gd name="T3" fmla="*/ 148 h 185"/>
                  <a:gd name="T4" fmla="*/ 234 w 309"/>
                  <a:gd name="T5" fmla="*/ 153 h 185"/>
                  <a:gd name="T6" fmla="*/ 214 w 309"/>
                  <a:gd name="T7" fmla="*/ 169 h 185"/>
                  <a:gd name="T8" fmla="*/ 156 w 309"/>
                  <a:gd name="T9" fmla="*/ 164 h 185"/>
                  <a:gd name="T10" fmla="*/ 105 w 309"/>
                  <a:gd name="T11" fmla="*/ 110 h 185"/>
                  <a:gd name="T12" fmla="*/ 80 w 309"/>
                  <a:gd name="T13" fmla="*/ 157 h 185"/>
                  <a:gd name="T14" fmla="*/ 38 w 309"/>
                  <a:gd name="T15" fmla="*/ 178 h 185"/>
                  <a:gd name="T16" fmla="*/ 11 w 309"/>
                  <a:gd name="T17" fmla="*/ 126 h 185"/>
                  <a:gd name="T18" fmla="*/ 64 w 309"/>
                  <a:gd name="T19" fmla="*/ 24 h 185"/>
                  <a:gd name="T20" fmla="*/ 126 w 309"/>
                  <a:gd name="T21" fmla="*/ 21 h 185"/>
                  <a:gd name="T22" fmla="*/ 191 w 309"/>
                  <a:gd name="T23" fmla="*/ 90 h 185"/>
                  <a:gd name="T24" fmla="*/ 230 w 309"/>
                  <a:gd name="T25" fmla="*/ 60 h 185"/>
                  <a:gd name="T26" fmla="*/ 281 w 309"/>
                  <a:gd name="T27" fmla="*/ 58 h 185"/>
                  <a:gd name="T28" fmla="*/ 309 w 309"/>
                  <a:gd name="T29" fmla="*/ 76 h 185"/>
                  <a:gd name="T30" fmla="*/ 286 w 309"/>
                  <a:gd name="T31" fmla="*/ 148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185">
                    <a:moveTo>
                      <a:pt x="286" y="148"/>
                    </a:moveTo>
                    <a:cubicBezTo>
                      <a:pt x="284" y="148"/>
                      <a:pt x="284" y="148"/>
                      <a:pt x="283" y="148"/>
                    </a:cubicBezTo>
                    <a:cubicBezTo>
                      <a:pt x="265" y="131"/>
                      <a:pt x="249" y="137"/>
                      <a:pt x="234" y="153"/>
                    </a:cubicBezTo>
                    <a:cubicBezTo>
                      <a:pt x="228" y="159"/>
                      <a:pt x="221" y="164"/>
                      <a:pt x="214" y="169"/>
                    </a:cubicBezTo>
                    <a:cubicBezTo>
                      <a:pt x="193" y="185"/>
                      <a:pt x="174" y="183"/>
                      <a:pt x="156" y="164"/>
                    </a:cubicBezTo>
                    <a:cubicBezTo>
                      <a:pt x="139" y="147"/>
                      <a:pt x="123" y="129"/>
                      <a:pt x="105" y="110"/>
                    </a:cubicBezTo>
                    <a:cubicBezTo>
                      <a:pt x="96" y="126"/>
                      <a:pt x="88" y="142"/>
                      <a:pt x="80" y="157"/>
                    </a:cubicBezTo>
                    <a:cubicBezTo>
                      <a:pt x="71" y="174"/>
                      <a:pt x="55" y="181"/>
                      <a:pt x="38" y="178"/>
                    </a:cubicBezTo>
                    <a:cubicBezTo>
                      <a:pt x="14" y="174"/>
                      <a:pt x="0" y="149"/>
                      <a:pt x="11" y="126"/>
                    </a:cubicBezTo>
                    <a:cubicBezTo>
                      <a:pt x="28" y="92"/>
                      <a:pt x="45" y="57"/>
                      <a:pt x="64" y="24"/>
                    </a:cubicBezTo>
                    <a:cubicBezTo>
                      <a:pt x="77" y="0"/>
                      <a:pt x="107" y="0"/>
                      <a:pt x="126" y="21"/>
                    </a:cubicBezTo>
                    <a:cubicBezTo>
                      <a:pt x="148" y="43"/>
                      <a:pt x="169" y="66"/>
                      <a:pt x="191" y="90"/>
                    </a:cubicBezTo>
                    <a:cubicBezTo>
                      <a:pt x="204" y="80"/>
                      <a:pt x="217" y="70"/>
                      <a:pt x="230" y="60"/>
                    </a:cubicBezTo>
                    <a:cubicBezTo>
                      <a:pt x="247" y="47"/>
                      <a:pt x="262" y="46"/>
                      <a:pt x="281" y="58"/>
                    </a:cubicBezTo>
                    <a:cubicBezTo>
                      <a:pt x="291" y="64"/>
                      <a:pt x="300" y="70"/>
                      <a:pt x="309" y="76"/>
                    </a:cubicBezTo>
                    <a:cubicBezTo>
                      <a:pt x="301" y="100"/>
                      <a:pt x="294" y="124"/>
                      <a:pt x="286" y="1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20"/>
              <p:cNvSpPr>
                <a:spLocks/>
              </p:cNvSpPr>
              <p:nvPr/>
            </p:nvSpPr>
            <p:spPr bwMode="auto">
              <a:xfrm>
                <a:off x="1748478" y="2540408"/>
                <a:ext cx="228020" cy="273223"/>
              </a:xfrm>
              <a:custGeom>
                <a:avLst/>
                <a:gdLst>
                  <a:gd name="T0" fmla="*/ 288 w 288"/>
                  <a:gd name="T1" fmla="*/ 37 h 345"/>
                  <a:gd name="T2" fmla="*/ 280 w 288"/>
                  <a:gd name="T3" fmla="*/ 52 h 345"/>
                  <a:gd name="T4" fmla="*/ 118 w 288"/>
                  <a:gd name="T5" fmla="*/ 260 h 345"/>
                  <a:gd name="T6" fmla="*/ 57 w 288"/>
                  <a:gd name="T7" fmla="*/ 326 h 345"/>
                  <a:gd name="T8" fmla="*/ 24 w 288"/>
                  <a:gd name="T9" fmla="*/ 343 h 345"/>
                  <a:gd name="T10" fmla="*/ 3 w 288"/>
                  <a:gd name="T11" fmla="*/ 338 h 345"/>
                  <a:gd name="T12" fmla="*/ 3 w 288"/>
                  <a:gd name="T13" fmla="*/ 314 h 345"/>
                  <a:gd name="T14" fmla="*/ 44 w 288"/>
                  <a:gd name="T15" fmla="*/ 262 h 345"/>
                  <a:gd name="T16" fmla="*/ 210 w 288"/>
                  <a:gd name="T17" fmla="*/ 53 h 345"/>
                  <a:gd name="T18" fmla="*/ 236 w 288"/>
                  <a:gd name="T19" fmla="*/ 15 h 345"/>
                  <a:gd name="T20" fmla="*/ 263 w 288"/>
                  <a:gd name="T21" fmla="*/ 4 h 345"/>
                  <a:gd name="T22" fmla="*/ 288 w 288"/>
                  <a:gd name="T23" fmla="*/ 37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8" h="345">
                    <a:moveTo>
                      <a:pt x="288" y="37"/>
                    </a:moveTo>
                    <a:cubicBezTo>
                      <a:pt x="286" y="40"/>
                      <a:pt x="284" y="46"/>
                      <a:pt x="280" y="52"/>
                    </a:cubicBezTo>
                    <a:cubicBezTo>
                      <a:pt x="226" y="121"/>
                      <a:pt x="172" y="191"/>
                      <a:pt x="118" y="260"/>
                    </a:cubicBezTo>
                    <a:cubicBezTo>
                      <a:pt x="99" y="283"/>
                      <a:pt x="78" y="305"/>
                      <a:pt x="57" y="326"/>
                    </a:cubicBezTo>
                    <a:cubicBezTo>
                      <a:pt x="48" y="334"/>
                      <a:pt x="36" y="339"/>
                      <a:pt x="24" y="343"/>
                    </a:cubicBezTo>
                    <a:cubicBezTo>
                      <a:pt x="18" y="345"/>
                      <a:pt x="6" y="343"/>
                      <a:pt x="3" y="338"/>
                    </a:cubicBezTo>
                    <a:cubicBezTo>
                      <a:pt x="0" y="332"/>
                      <a:pt x="0" y="320"/>
                      <a:pt x="3" y="314"/>
                    </a:cubicBezTo>
                    <a:cubicBezTo>
                      <a:pt x="15" y="296"/>
                      <a:pt x="30" y="279"/>
                      <a:pt x="44" y="262"/>
                    </a:cubicBezTo>
                    <a:cubicBezTo>
                      <a:pt x="99" y="192"/>
                      <a:pt x="154" y="123"/>
                      <a:pt x="210" y="53"/>
                    </a:cubicBezTo>
                    <a:cubicBezTo>
                      <a:pt x="219" y="41"/>
                      <a:pt x="228" y="28"/>
                      <a:pt x="236" y="15"/>
                    </a:cubicBezTo>
                    <a:cubicBezTo>
                      <a:pt x="243" y="5"/>
                      <a:pt x="251" y="0"/>
                      <a:pt x="263" y="4"/>
                    </a:cubicBezTo>
                    <a:cubicBezTo>
                      <a:pt x="275" y="7"/>
                      <a:pt x="288" y="23"/>
                      <a:pt x="288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21"/>
              <p:cNvSpPr>
                <a:spLocks/>
              </p:cNvSpPr>
              <p:nvPr/>
            </p:nvSpPr>
            <p:spPr bwMode="auto">
              <a:xfrm>
                <a:off x="1293107" y="2473776"/>
                <a:ext cx="204247" cy="66632"/>
              </a:xfrm>
              <a:custGeom>
                <a:avLst/>
                <a:gdLst>
                  <a:gd name="T0" fmla="*/ 129 w 258"/>
                  <a:gd name="T1" fmla="*/ 84 h 84"/>
                  <a:gd name="T2" fmla="*/ 18 w 258"/>
                  <a:gd name="T3" fmla="*/ 84 h 84"/>
                  <a:gd name="T4" fmla="*/ 0 w 258"/>
                  <a:gd name="T5" fmla="*/ 66 h 84"/>
                  <a:gd name="T6" fmla="*/ 0 w 258"/>
                  <a:gd name="T7" fmla="*/ 16 h 84"/>
                  <a:gd name="T8" fmla="*/ 15 w 258"/>
                  <a:gd name="T9" fmla="*/ 0 h 84"/>
                  <a:gd name="T10" fmla="*/ 243 w 258"/>
                  <a:gd name="T11" fmla="*/ 0 h 84"/>
                  <a:gd name="T12" fmla="*/ 258 w 258"/>
                  <a:gd name="T13" fmla="*/ 15 h 84"/>
                  <a:gd name="T14" fmla="*/ 258 w 258"/>
                  <a:gd name="T15" fmla="*/ 68 h 84"/>
                  <a:gd name="T16" fmla="*/ 241 w 258"/>
                  <a:gd name="T17" fmla="*/ 84 h 84"/>
                  <a:gd name="T18" fmla="*/ 129 w 258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8" h="84">
                    <a:moveTo>
                      <a:pt x="129" y="84"/>
                    </a:moveTo>
                    <a:cubicBezTo>
                      <a:pt x="92" y="84"/>
                      <a:pt x="55" y="83"/>
                      <a:pt x="18" y="84"/>
                    </a:cubicBezTo>
                    <a:cubicBezTo>
                      <a:pt x="5" y="84"/>
                      <a:pt x="0" y="79"/>
                      <a:pt x="0" y="66"/>
                    </a:cubicBezTo>
                    <a:cubicBezTo>
                      <a:pt x="1" y="50"/>
                      <a:pt x="1" y="33"/>
                      <a:pt x="0" y="16"/>
                    </a:cubicBezTo>
                    <a:cubicBezTo>
                      <a:pt x="0" y="5"/>
                      <a:pt x="4" y="0"/>
                      <a:pt x="15" y="0"/>
                    </a:cubicBezTo>
                    <a:cubicBezTo>
                      <a:pt x="91" y="0"/>
                      <a:pt x="167" y="0"/>
                      <a:pt x="243" y="0"/>
                    </a:cubicBezTo>
                    <a:cubicBezTo>
                      <a:pt x="254" y="0"/>
                      <a:pt x="258" y="4"/>
                      <a:pt x="258" y="15"/>
                    </a:cubicBezTo>
                    <a:cubicBezTo>
                      <a:pt x="257" y="33"/>
                      <a:pt x="257" y="50"/>
                      <a:pt x="258" y="68"/>
                    </a:cubicBezTo>
                    <a:cubicBezTo>
                      <a:pt x="258" y="80"/>
                      <a:pt x="253" y="84"/>
                      <a:pt x="241" y="84"/>
                    </a:cubicBezTo>
                    <a:cubicBezTo>
                      <a:pt x="203" y="84"/>
                      <a:pt x="166" y="84"/>
                      <a:pt x="1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2" name="文本框 61"/>
            <p:cNvSpPr txBox="1"/>
            <p:nvPr/>
          </p:nvSpPr>
          <p:spPr>
            <a:xfrm>
              <a:off x="4024834" y="2924406"/>
              <a:ext cx="1954623" cy="830995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第</a:t>
              </a:r>
              <a:r>
                <a:rPr lang="en-US" altLang="zh-CN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1</a:t>
              </a:r>
              <a:r>
                <a:rPr lang="zh-CN" altLang="en-US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</a:t>
              </a:r>
              <a:endParaRPr lang="en-US" altLang="zh-CN" b="1" dirty="0" smtClean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周二</a:t>
              </a:r>
              <a:r>
                <a:rPr lang="en-US" altLang="zh-CN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-</a:t>
              </a:r>
              <a:r>
                <a:rPr lang="zh-CN" altLang="en-US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周三</a:t>
              </a:r>
              <a:endParaRPr lang="zh-HK" altLang="en-US" b="1" dirty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4217174" y="3762767"/>
              <a:ext cx="1956632" cy="572462"/>
            </a:xfrm>
            <a:prstGeom prst="rect">
              <a:avLst/>
            </a:prstGeom>
          </p:spPr>
          <p:txBody>
            <a:bodyPr wrap="square" lIns="91436" tIns="45719" rIns="91436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/>
                  </a:solidFill>
                </a:rPr>
                <a:t>完成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“概要设计说明书”</a:t>
              </a:r>
              <a:endParaRPr lang="zh-CN" altLang="en-US" sz="1200" dirty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/>
                  </a:solidFill>
                </a:rPr>
                <a:t>完成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“详细设计说明书”</a:t>
              </a:r>
              <a:endParaRPr lang="zh-CN" altLang="en-US"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316100" y="1804472"/>
            <a:ext cx="2305008" cy="2983358"/>
            <a:chOff x="8316100" y="1804472"/>
            <a:chExt cx="2305008" cy="2983358"/>
          </a:xfrm>
        </p:grpSpPr>
        <p:grpSp>
          <p:nvGrpSpPr>
            <p:cNvPr id="41" name="组合 78"/>
            <p:cNvGrpSpPr/>
            <p:nvPr/>
          </p:nvGrpSpPr>
          <p:grpSpPr>
            <a:xfrm>
              <a:off x="8714222" y="1804472"/>
              <a:ext cx="1001878" cy="994715"/>
              <a:chOff x="7367401" y="2282771"/>
              <a:chExt cx="1001878" cy="994714"/>
            </a:xfrm>
            <a:solidFill>
              <a:srgbClr val="FFFFFF"/>
            </a:solidFill>
          </p:grpSpPr>
          <p:sp>
            <p:nvSpPr>
              <p:cNvPr id="42" name="Freeform 32"/>
              <p:cNvSpPr>
                <a:spLocks/>
              </p:cNvSpPr>
              <p:nvPr/>
            </p:nvSpPr>
            <p:spPr bwMode="auto">
              <a:xfrm>
                <a:off x="7634210" y="2488996"/>
                <a:ext cx="473930" cy="596888"/>
              </a:xfrm>
              <a:custGeom>
                <a:avLst/>
                <a:gdLst>
                  <a:gd name="T0" fmla="*/ 659 w 671"/>
                  <a:gd name="T1" fmla="*/ 351 h 845"/>
                  <a:gd name="T2" fmla="*/ 643 w 671"/>
                  <a:gd name="T3" fmla="*/ 429 h 845"/>
                  <a:gd name="T4" fmla="*/ 659 w 671"/>
                  <a:gd name="T5" fmla="*/ 458 h 845"/>
                  <a:gd name="T6" fmla="*/ 664 w 671"/>
                  <a:gd name="T7" fmla="*/ 493 h 845"/>
                  <a:gd name="T8" fmla="*/ 378 w 671"/>
                  <a:gd name="T9" fmla="*/ 838 h 845"/>
                  <a:gd name="T10" fmla="*/ 357 w 671"/>
                  <a:gd name="T11" fmla="*/ 840 h 845"/>
                  <a:gd name="T12" fmla="*/ 286 w 671"/>
                  <a:gd name="T13" fmla="*/ 838 h 845"/>
                  <a:gd name="T14" fmla="*/ 267 w 671"/>
                  <a:gd name="T15" fmla="*/ 834 h 845"/>
                  <a:gd name="T16" fmla="*/ 15 w 671"/>
                  <a:gd name="T17" fmla="*/ 366 h 845"/>
                  <a:gd name="T18" fmla="*/ 41 w 671"/>
                  <a:gd name="T19" fmla="*/ 49 h 845"/>
                  <a:gd name="T20" fmla="*/ 45 w 671"/>
                  <a:gd name="T21" fmla="*/ 39 h 845"/>
                  <a:gd name="T22" fmla="*/ 58 w 671"/>
                  <a:gd name="T23" fmla="*/ 39 h 845"/>
                  <a:gd name="T24" fmla="*/ 130 w 671"/>
                  <a:gd name="T25" fmla="*/ 7 h 845"/>
                  <a:gd name="T26" fmla="*/ 145 w 671"/>
                  <a:gd name="T27" fmla="*/ 1 h 845"/>
                  <a:gd name="T28" fmla="*/ 658 w 671"/>
                  <a:gd name="T29" fmla="*/ 349 h 845"/>
                  <a:gd name="T30" fmla="*/ 659 w 671"/>
                  <a:gd name="T31" fmla="*/ 351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1" h="845">
                    <a:moveTo>
                      <a:pt x="659" y="351"/>
                    </a:moveTo>
                    <a:cubicBezTo>
                      <a:pt x="641" y="374"/>
                      <a:pt x="634" y="401"/>
                      <a:pt x="643" y="429"/>
                    </a:cubicBezTo>
                    <a:cubicBezTo>
                      <a:pt x="647" y="440"/>
                      <a:pt x="651" y="451"/>
                      <a:pt x="659" y="458"/>
                    </a:cubicBezTo>
                    <a:cubicBezTo>
                      <a:pt x="671" y="469"/>
                      <a:pt x="670" y="479"/>
                      <a:pt x="664" y="493"/>
                    </a:cubicBezTo>
                    <a:cubicBezTo>
                      <a:pt x="602" y="635"/>
                      <a:pt x="505" y="749"/>
                      <a:pt x="378" y="838"/>
                    </a:cubicBezTo>
                    <a:cubicBezTo>
                      <a:pt x="371" y="844"/>
                      <a:pt x="366" y="845"/>
                      <a:pt x="357" y="840"/>
                    </a:cubicBezTo>
                    <a:cubicBezTo>
                      <a:pt x="334" y="828"/>
                      <a:pt x="310" y="827"/>
                      <a:pt x="286" y="838"/>
                    </a:cubicBezTo>
                    <a:cubicBezTo>
                      <a:pt x="278" y="842"/>
                      <a:pt x="273" y="840"/>
                      <a:pt x="267" y="834"/>
                    </a:cubicBezTo>
                    <a:cubicBezTo>
                      <a:pt x="129" y="707"/>
                      <a:pt x="41" y="553"/>
                      <a:pt x="15" y="366"/>
                    </a:cubicBezTo>
                    <a:cubicBezTo>
                      <a:pt x="0" y="259"/>
                      <a:pt x="9" y="153"/>
                      <a:pt x="41" y="49"/>
                    </a:cubicBezTo>
                    <a:cubicBezTo>
                      <a:pt x="42" y="46"/>
                      <a:pt x="44" y="43"/>
                      <a:pt x="45" y="39"/>
                    </a:cubicBezTo>
                    <a:cubicBezTo>
                      <a:pt x="50" y="39"/>
                      <a:pt x="54" y="39"/>
                      <a:pt x="58" y="39"/>
                    </a:cubicBezTo>
                    <a:cubicBezTo>
                      <a:pt x="87" y="40"/>
                      <a:pt x="110" y="29"/>
                      <a:pt x="130" y="7"/>
                    </a:cubicBezTo>
                    <a:cubicBezTo>
                      <a:pt x="133" y="3"/>
                      <a:pt x="141" y="0"/>
                      <a:pt x="145" y="1"/>
                    </a:cubicBezTo>
                    <a:cubicBezTo>
                      <a:pt x="359" y="54"/>
                      <a:pt x="532" y="167"/>
                      <a:pt x="658" y="349"/>
                    </a:cubicBezTo>
                    <a:cubicBezTo>
                      <a:pt x="658" y="349"/>
                      <a:pt x="658" y="350"/>
                      <a:pt x="659" y="3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33"/>
              <p:cNvSpPr>
                <a:spLocks/>
              </p:cNvSpPr>
              <p:nvPr/>
            </p:nvSpPr>
            <p:spPr bwMode="auto">
              <a:xfrm>
                <a:off x="7367401" y="2493174"/>
                <a:ext cx="439907" cy="697464"/>
              </a:xfrm>
              <a:custGeom>
                <a:avLst/>
                <a:gdLst>
                  <a:gd name="T0" fmla="*/ 338 w 623"/>
                  <a:gd name="T1" fmla="*/ 987 h 987"/>
                  <a:gd name="T2" fmla="*/ 328 w 623"/>
                  <a:gd name="T3" fmla="*/ 982 h 987"/>
                  <a:gd name="T4" fmla="*/ 13 w 623"/>
                  <a:gd name="T5" fmla="*/ 504 h 987"/>
                  <a:gd name="T6" fmla="*/ 20 w 623"/>
                  <a:gd name="T7" fmla="*/ 260 h 987"/>
                  <a:gd name="T8" fmla="*/ 38 w 623"/>
                  <a:gd name="T9" fmla="*/ 223 h 987"/>
                  <a:gd name="T10" fmla="*/ 362 w 623"/>
                  <a:gd name="T11" fmla="*/ 1 h 987"/>
                  <a:gd name="T12" fmla="*/ 375 w 623"/>
                  <a:gd name="T13" fmla="*/ 3 h 987"/>
                  <a:gd name="T14" fmla="*/ 380 w 623"/>
                  <a:gd name="T15" fmla="*/ 21 h 987"/>
                  <a:gd name="T16" fmla="*/ 344 w 623"/>
                  <a:gd name="T17" fmla="*/ 309 h 987"/>
                  <a:gd name="T18" fmla="*/ 567 w 623"/>
                  <a:gd name="T19" fmla="*/ 812 h 987"/>
                  <a:gd name="T20" fmla="*/ 615 w 623"/>
                  <a:gd name="T21" fmla="*/ 859 h 987"/>
                  <a:gd name="T22" fmla="*/ 618 w 623"/>
                  <a:gd name="T23" fmla="*/ 875 h 987"/>
                  <a:gd name="T24" fmla="*/ 612 w 623"/>
                  <a:gd name="T25" fmla="*/ 895 h 987"/>
                  <a:gd name="T26" fmla="*/ 588 w 623"/>
                  <a:gd name="T27" fmla="*/ 924 h 987"/>
                  <a:gd name="T28" fmla="*/ 345 w 623"/>
                  <a:gd name="T29" fmla="*/ 986 h 987"/>
                  <a:gd name="T30" fmla="*/ 338 w 623"/>
                  <a:gd name="T31" fmla="*/ 987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3" h="987">
                    <a:moveTo>
                      <a:pt x="338" y="987"/>
                    </a:moveTo>
                    <a:cubicBezTo>
                      <a:pt x="336" y="986"/>
                      <a:pt x="332" y="984"/>
                      <a:pt x="328" y="982"/>
                    </a:cubicBezTo>
                    <a:cubicBezTo>
                      <a:pt x="154" y="868"/>
                      <a:pt x="47" y="710"/>
                      <a:pt x="13" y="504"/>
                    </a:cubicBezTo>
                    <a:cubicBezTo>
                      <a:pt x="0" y="422"/>
                      <a:pt x="3" y="341"/>
                      <a:pt x="20" y="260"/>
                    </a:cubicBezTo>
                    <a:cubicBezTo>
                      <a:pt x="23" y="245"/>
                      <a:pt x="28" y="234"/>
                      <a:pt x="38" y="223"/>
                    </a:cubicBezTo>
                    <a:cubicBezTo>
                      <a:pt x="129" y="124"/>
                      <a:pt x="237" y="51"/>
                      <a:pt x="362" y="1"/>
                    </a:cubicBezTo>
                    <a:cubicBezTo>
                      <a:pt x="365" y="0"/>
                      <a:pt x="373" y="1"/>
                      <a:pt x="375" y="3"/>
                    </a:cubicBezTo>
                    <a:cubicBezTo>
                      <a:pt x="379" y="8"/>
                      <a:pt x="382" y="16"/>
                      <a:pt x="380" y="21"/>
                    </a:cubicBezTo>
                    <a:cubicBezTo>
                      <a:pt x="351" y="115"/>
                      <a:pt x="338" y="211"/>
                      <a:pt x="344" y="309"/>
                    </a:cubicBezTo>
                    <a:cubicBezTo>
                      <a:pt x="358" y="504"/>
                      <a:pt x="435" y="670"/>
                      <a:pt x="567" y="812"/>
                    </a:cubicBezTo>
                    <a:cubicBezTo>
                      <a:pt x="582" y="828"/>
                      <a:pt x="598" y="844"/>
                      <a:pt x="615" y="859"/>
                    </a:cubicBezTo>
                    <a:cubicBezTo>
                      <a:pt x="620" y="864"/>
                      <a:pt x="623" y="868"/>
                      <a:pt x="618" y="875"/>
                    </a:cubicBezTo>
                    <a:cubicBezTo>
                      <a:pt x="615" y="881"/>
                      <a:pt x="612" y="889"/>
                      <a:pt x="612" y="895"/>
                    </a:cubicBezTo>
                    <a:cubicBezTo>
                      <a:pt x="614" y="914"/>
                      <a:pt x="601" y="918"/>
                      <a:pt x="588" y="924"/>
                    </a:cubicBezTo>
                    <a:cubicBezTo>
                      <a:pt x="510" y="956"/>
                      <a:pt x="429" y="976"/>
                      <a:pt x="345" y="986"/>
                    </a:cubicBezTo>
                    <a:cubicBezTo>
                      <a:pt x="344" y="986"/>
                      <a:pt x="342" y="986"/>
                      <a:pt x="338" y="9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34"/>
              <p:cNvSpPr>
                <a:spLocks/>
              </p:cNvSpPr>
              <p:nvPr/>
            </p:nvSpPr>
            <p:spPr bwMode="auto">
              <a:xfrm>
                <a:off x="8168724" y="2543313"/>
                <a:ext cx="200555" cy="558090"/>
              </a:xfrm>
              <a:custGeom>
                <a:avLst/>
                <a:gdLst>
                  <a:gd name="T0" fmla="*/ 39 w 284"/>
                  <a:gd name="T1" fmla="*/ 0 h 790"/>
                  <a:gd name="T2" fmla="*/ 229 w 284"/>
                  <a:gd name="T3" fmla="*/ 159 h 790"/>
                  <a:gd name="T4" fmla="*/ 235 w 284"/>
                  <a:gd name="T5" fmla="*/ 173 h 790"/>
                  <a:gd name="T6" fmla="*/ 78 w 284"/>
                  <a:gd name="T7" fmla="*/ 785 h 790"/>
                  <a:gd name="T8" fmla="*/ 74 w 284"/>
                  <a:gd name="T9" fmla="*/ 790 h 790"/>
                  <a:gd name="T10" fmla="*/ 71 w 284"/>
                  <a:gd name="T11" fmla="*/ 790 h 790"/>
                  <a:gd name="T12" fmla="*/ 73 w 284"/>
                  <a:gd name="T13" fmla="*/ 770 h 790"/>
                  <a:gd name="T14" fmla="*/ 23 w 284"/>
                  <a:gd name="T15" fmla="*/ 412 h 790"/>
                  <a:gd name="T16" fmla="*/ 28 w 284"/>
                  <a:gd name="T17" fmla="*/ 390 h 790"/>
                  <a:gd name="T18" fmla="*/ 12 w 284"/>
                  <a:gd name="T19" fmla="*/ 254 h 790"/>
                  <a:gd name="T20" fmla="*/ 2 w 284"/>
                  <a:gd name="T21" fmla="*/ 231 h 790"/>
                  <a:gd name="T22" fmla="*/ 5 w 284"/>
                  <a:gd name="T23" fmla="*/ 37 h 790"/>
                  <a:gd name="T24" fmla="*/ 13 w 284"/>
                  <a:gd name="T25" fmla="*/ 20 h 790"/>
                  <a:gd name="T26" fmla="*/ 39 w 284"/>
                  <a:gd name="T27" fmla="*/ 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4" h="790">
                    <a:moveTo>
                      <a:pt x="39" y="0"/>
                    </a:moveTo>
                    <a:cubicBezTo>
                      <a:pt x="110" y="44"/>
                      <a:pt x="173" y="97"/>
                      <a:pt x="229" y="159"/>
                    </a:cubicBezTo>
                    <a:cubicBezTo>
                      <a:pt x="232" y="163"/>
                      <a:pt x="234" y="168"/>
                      <a:pt x="235" y="173"/>
                    </a:cubicBezTo>
                    <a:cubicBezTo>
                      <a:pt x="284" y="403"/>
                      <a:pt x="231" y="607"/>
                      <a:pt x="78" y="785"/>
                    </a:cubicBezTo>
                    <a:cubicBezTo>
                      <a:pt x="77" y="787"/>
                      <a:pt x="75" y="788"/>
                      <a:pt x="74" y="790"/>
                    </a:cubicBezTo>
                    <a:cubicBezTo>
                      <a:pt x="73" y="790"/>
                      <a:pt x="73" y="790"/>
                      <a:pt x="71" y="790"/>
                    </a:cubicBezTo>
                    <a:cubicBezTo>
                      <a:pt x="71" y="784"/>
                      <a:pt x="72" y="777"/>
                      <a:pt x="73" y="770"/>
                    </a:cubicBezTo>
                    <a:cubicBezTo>
                      <a:pt x="86" y="647"/>
                      <a:pt x="68" y="527"/>
                      <a:pt x="23" y="412"/>
                    </a:cubicBezTo>
                    <a:cubicBezTo>
                      <a:pt x="20" y="403"/>
                      <a:pt x="20" y="398"/>
                      <a:pt x="28" y="390"/>
                    </a:cubicBezTo>
                    <a:cubicBezTo>
                      <a:pt x="70" y="351"/>
                      <a:pt x="63" y="283"/>
                      <a:pt x="12" y="254"/>
                    </a:cubicBezTo>
                    <a:cubicBezTo>
                      <a:pt x="1" y="248"/>
                      <a:pt x="0" y="242"/>
                      <a:pt x="2" y="231"/>
                    </a:cubicBezTo>
                    <a:cubicBezTo>
                      <a:pt x="12" y="167"/>
                      <a:pt x="13" y="102"/>
                      <a:pt x="5" y="37"/>
                    </a:cubicBezTo>
                    <a:cubicBezTo>
                      <a:pt x="4" y="30"/>
                      <a:pt x="5" y="25"/>
                      <a:pt x="13" y="20"/>
                    </a:cubicBezTo>
                    <a:cubicBezTo>
                      <a:pt x="21" y="15"/>
                      <a:pt x="29" y="8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35"/>
              <p:cNvSpPr>
                <a:spLocks/>
              </p:cNvSpPr>
              <p:nvPr/>
            </p:nvSpPr>
            <p:spPr bwMode="auto">
              <a:xfrm>
                <a:off x="7913256" y="2835191"/>
                <a:ext cx="280239" cy="378725"/>
              </a:xfrm>
              <a:custGeom>
                <a:avLst/>
                <a:gdLst>
                  <a:gd name="T0" fmla="*/ 395 w 397"/>
                  <a:gd name="T1" fmla="*/ 316 h 536"/>
                  <a:gd name="T2" fmla="*/ 381 w 397"/>
                  <a:gd name="T3" fmla="*/ 422 h 536"/>
                  <a:gd name="T4" fmla="*/ 371 w 397"/>
                  <a:gd name="T5" fmla="*/ 440 h 536"/>
                  <a:gd name="T6" fmla="*/ 230 w 397"/>
                  <a:gd name="T7" fmla="*/ 533 h 536"/>
                  <a:gd name="T8" fmla="*/ 211 w 397"/>
                  <a:gd name="T9" fmla="*/ 535 h 536"/>
                  <a:gd name="T10" fmla="*/ 17 w 397"/>
                  <a:gd name="T11" fmla="*/ 450 h 536"/>
                  <a:gd name="T12" fmla="*/ 10 w 397"/>
                  <a:gd name="T13" fmla="*/ 436 h 536"/>
                  <a:gd name="T14" fmla="*/ 6 w 397"/>
                  <a:gd name="T15" fmla="*/ 405 h 536"/>
                  <a:gd name="T16" fmla="*/ 17 w 397"/>
                  <a:gd name="T17" fmla="*/ 377 h 536"/>
                  <a:gd name="T18" fmla="*/ 311 w 397"/>
                  <a:gd name="T19" fmla="*/ 12 h 536"/>
                  <a:gd name="T20" fmla="*/ 325 w 397"/>
                  <a:gd name="T21" fmla="*/ 1 h 536"/>
                  <a:gd name="T22" fmla="*/ 345 w 397"/>
                  <a:gd name="T23" fmla="*/ 14 h 536"/>
                  <a:gd name="T24" fmla="*/ 395 w 397"/>
                  <a:gd name="T25" fmla="*/ 316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7" h="536">
                    <a:moveTo>
                      <a:pt x="395" y="316"/>
                    </a:moveTo>
                    <a:cubicBezTo>
                      <a:pt x="393" y="337"/>
                      <a:pt x="388" y="380"/>
                      <a:pt x="381" y="422"/>
                    </a:cubicBezTo>
                    <a:cubicBezTo>
                      <a:pt x="380" y="428"/>
                      <a:pt x="376" y="435"/>
                      <a:pt x="371" y="440"/>
                    </a:cubicBezTo>
                    <a:cubicBezTo>
                      <a:pt x="328" y="477"/>
                      <a:pt x="281" y="508"/>
                      <a:pt x="230" y="533"/>
                    </a:cubicBezTo>
                    <a:cubicBezTo>
                      <a:pt x="224" y="535"/>
                      <a:pt x="217" y="536"/>
                      <a:pt x="211" y="535"/>
                    </a:cubicBezTo>
                    <a:cubicBezTo>
                      <a:pt x="143" y="515"/>
                      <a:pt x="78" y="486"/>
                      <a:pt x="17" y="450"/>
                    </a:cubicBezTo>
                    <a:cubicBezTo>
                      <a:pt x="13" y="448"/>
                      <a:pt x="10" y="441"/>
                      <a:pt x="10" y="436"/>
                    </a:cubicBezTo>
                    <a:cubicBezTo>
                      <a:pt x="8" y="426"/>
                      <a:pt x="10" y="414"/>
                      <a:pt x="6" y="405"/>
                    </a:cubicBezTo>
                    <a:cubicBezTo>
                      <a:pt x="0" y="391"/>
                      <a:pt x="6" y="385"/>
                      <a:pt x="17" y="377"/>
                    </a:cubicBezTo>
                    <a:cubicBezTo>
                      <a:pt x="149" y="283"/>
                      <a:pt x="248" y="162"/>
                      <a:pt x="311" y="12"/>
                    </a:cubicBezTo>
                    <a:cubicBezTo>
                      <a:pt x="314" y="6"/>
                      <a:pt x="315" y="0"/>
                      <a:pt x="325" y="1"/>
                    </a:cubicBezTo>
                    <a:cubicBezTo>
                      <a:pt x="335" y="2"/>
                      <a:pt x="341" y="3"/>
                      <a:pt x="345" y="14"/>
                    </a:cubicBezTo>
                    <a:cubicBezTo>
                      <a:pt x="380" y="104"/>
                      <a:pt x="397" y="198"/>
                      <a:pt x="395" y="3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36"/>
              <p:cNvSpPr>
                <a:spLocks/>
              </p:cNvSpPr>
              <p:nvPr/>
            </p:nvSpPr>
            <p:spPr bwMode="auto">
              <a:xfrm>
                <a:off x="7715387" y="2282771"/>
                <a:ext cx="396036" cy="180857"/>
              </a:xfrm>
              <a:custGeom>
                <a:avLst/>
                <a:gdLst>
                  <a:gd name="T0" fmla="*/ 0 w 561"/>
                  <a:gd name="T1" fmla="*/ 175 h 256"/>
                  <a:gd name="T2" fmla="*/ 127 w 561"/>
                  <a:gd name="T3" fmla="*/ 15 h 256"/>
                  <a:gd name="T4" fmla="*/ 140 w 561"/>
                  <a:gd name="T5" fmla="*/ 10 h 256"/>
                  <a:gd name="T6" fmla="*/ 455 w 561"/>
                  <a:gd name="T7" fmla="*/ 54 h 256"/>
                  <a:gd name="T8" fmla="*/ 477 w 561"/>
                  <a:gd name="T9" fmla="*/ 72 h 256"/>
                  <a:gd name="T10" fmla="*/ 560 w 561"/>
                  <a:gd name="T11" fmla="*/ 230 h 256"/>
                  <a:gd name="T12" fmla="*/ 559 w 561"/>
                  <a:gd name="T13" fmla="*/ 246 h 256"/>
                  <a:gd name="T14" fmla="*/ 538 w 561"/>
                  <a:gd name="T15" fmla="*/ 253 h 256"/>
                  <a:gd name="T16" fmla="*/ 184 w 561"/>
                  <a:gd name="T17" fmla="*/ 193 h 256"/>
                  <a:gd name="T18" fmla="*/ 43 w 561"/>
                  <a:gd name="T19" fmla="*/ 206 h 256"/>
                  <a:gd name="T20" fmla="*/ 19 w 561"/>
                  <a:gd name="T21" fmla="*/ 197 h 256"/>
                  <a:gd name="T22" fmla="*/ 0 w 561"/>
                  <a:gd name="T23" fmla="*/ 175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1" h="256">
                    <a:moveTo>
                      <a:pt x="0" y="175"/>
                    </a:moveTo>
                    <a:cubicBezTo>
                      <a:pt x="36" y="116"/>
                      <a:pt x="78" y="63"/>
                      <a:pt x="127" y="15"/>
                    </a:cubicBezTo>
                    <a:cubicBezTo>
                      <a:pt x="130" y="12"/>
                      <a:pt x="136" y="11"/>
                      <a:pt x="140" y="10"/>
                    </a:cubicBezTo>
                    <a:cubicBezTo>
                      <a:pt x="249" y="0"/>
                      <a:pt x="354" y="15"/>
                      <a:pt x="455" y="54"/>
                    </a:cubicBezTo>
                    <a:cubicBezTo>
                      <a:pt x="463" y="58"/>
                      <a:pt x="472" y="65"/>
                      <a:pt x="477" y="72"/>
                    </a:cubicBezTo>
                    <a:cubicBezTo>
                      <a:pt x="511" y="121"/>
                      <a:pt x="539" y="174"/>
                      <a:pt x="560" y="230"/>
                    </a:cubicBezTo>
                    <a:cubicBezTo>
                      <a:pt x="561" y="235"/>
                      <a:pt x="561" y="242"/>
                      <a:pt x="559" y="246"/>
                    </a:cubicBezTo>
                    <a:cubicBezTo>
                      <a:pt x="554" y="253"/>
                      <a:pt x="548" y="256"/>
                      <a:pt x="538" y="253"/>
                    </a:cubicBezTo>
                    <a:cubicBezTo>
                      <a:pt x="424" y="210"/>
                      <a:pt x="306" y="189"/>
                      <a:pt x="184" y="193"/>
                    </a:cubicBezTo>
                    <a:cubicBezTo>
                      <a:pt x="137" y="195"/>
                      <a:pt x="90" y="201"/>
                      <a:pt x="43" y="206"/>
                    </a:cubicBezTo>
                    <a:cubicBezTo>
                      <a:pt x="32" y="208"/>
                      <a:pt x="24" y="208"/>
                      <a:pt x="19" y="197"/>
                    </a:cubicBezTo>
                    <a:cubicBezTo>
                      <a:pt x="15" y="189"/>
                      <a:pt x="7" y="183"/>
                      <a:pt x="0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37"/>
              <p:cNvSpPr>
                <a:spLocks/>
              </p:cNvSpPr>
              <p:nvPr/>
            </p:nvSpPr>
            <p:spPr bwMode="auto">
              <a:xfrm>
                <a:off x="7747321" y="2435276"/>
                <a:ext cx="400214" cy="282627"/>
              </a:xfrm>
              <a:custGeom>
                <a:avLst/>
                <a:gdLst>
                  <a:gd name="T0" fmla="*/ 0 w 567"/>
                  <a:gd name="T1" fmla="*/ 35 h 400"/>
                  <a:gd name="T2" fmla="*/ 480 w 567"/>
                  <a:gd name="T3" fmla="*/ 79 h 400"/>
                  <a:gd name="T4" fmla="*/ 558 w 567"/>
                  <a:gd name="T5" fmla="*/ 186 h 400"/>
                  <a:gd name="T6" fmla="*/ 560 w 567"/>
                  <a:gd name="T7" fmla="*/ 349 h 400"/>
                  <a:gd name="T8" fmla="*/ 557 w 567"/>
                  <a:gd name="T9" fmla="*/ 377 h 400"/>
                  <a:gd name="T10" fmla="*/ 534 w 567"/>
                  <a:gd name="T11" fmla="*/ 400 h 400"/>
                  <a:gd name="T12" fmla="*/ 0 w 567"/>
                  <a:gd name="T13" fmla="*/ 35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7" h="400">
                    <a:moveTo>
                      <a:pt x="0" y="35"/>
                    </a:moveTo>
                    <a:cubicBezTo>
                      <a:pt x="97" y="0"/>
                      <a:pt x="371" y="25"/>
                      <a:pt x="480" y="79"/>
                    </a:cubicBezTo>
                    <a:cubicBezTo>
                      <a:pt x="481" y="147"/>
                      <a:pt x="497" y="169"/>
                      <a:pt x="558" y="186"/>
                    </a:cubicBezTo>
                    <a:cubicBezTo>
                      <a:pt x="566" y="240"/>
                      <a:pt x="567" y="294"/>
                      <a:pt x="560" y="349"/>
                    </a:cubicBezTo>
                    <a:cubicBezTo>
                      <a:pt x="559" y="358"/>
                      <a:pt x="558" y="368"/>
                      <a:pt x="557" y="377"/>
                    </a:cubicBezTo>
                    <a:cubicBezTo>
                      <a:pt x="554" y="397"/>
                      <a:pt x="558" y="395"/>
                      <a:pt x="534" y="400"/>
                    </a:cubicBezTo>
                    <a:cubicBezTo>
                      <a:pt x="402" y="212"/>
                      <a:pt x="222" y="9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38"/>
              <p:cNvSpPr>
                <a:spLocks/>
              </p:cNvSpPr>
              <p:nvPr/>
            </p:nvSpPr>
            <p:spPr bwMode="auto">
              <a:xfrm>
                <a:off x="7655400" y="3171537"/>
                <a:ext cx="366490" cy="105948"/>
              </a:xfrm>
              <a:custGeom>
                <a:avLst/>
                <a:gdLst>
                  <a:gd name="T0" fmla="*/ 519 w 519"/>
                  <a:gd name="T1" fmla="*/ 88 h 150"/>
                  <a:gd name="T2" fmla="*/ 0 w 519"/>
                  <a:gd name="T3" fmla="*/ 64 h 150"/>
                  <a:gd name="T4" fmla="*/ 216 w 519"/>
                  <a:gd name="T5" fmla="*/ 0 h 150"/>
                  <a:gd name="T6" fmla="*/ 352 w 519"/>
                  <a:gd name="T7" fmla="*/ 10 h 150"/>
                  <a:gd name="T8" fmla="*/ 519 w 519"/>
                  <a:gd name="T9" fmla="*/ 8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9" h="150">
                    <a:moveTo>
                      <a:pt x="519" y="88"/>
                    </a:moveTo>
                    <a:cubicBezTo>
                      <a:pt x="376" y="150"/>
                      <a:pt x="104" y="137"/>
                      <a:pt x="0" y="64"/>
                    </a:cubicBezTo>
                    <a:cubicBezTo>
                      <a:pt x="70" y="43"/>
                      <a:pt x="143" y="22"/>
                      <a:pt x="216" y="0"/>
                    </a:cubicBezTo>
                    <a:cubicBezTo>
                      <a:pt x="256" y="51"/>
                      <a:pt x="316" y="46"/>
                      <a:pt x="352" y="10"/>
                    </a:cubicBezTo>
                    <a:cubicBezTo>
                      <a:pt x="408" y="36"/>
                      <a:pt x="463" y="62"/>
                      <a:pt x="51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39"/>
              <p:cNvSpPr>
                <a:spLocks/>
              </p:cNvSpPr>
              <p:nvPr/>
            </p:nvSpPr>
            <p:spPr bwMode="auto">
              <a:xfrm>
                <a:off x="7501701" y="2298887"/>
                <a:ext cx="251887" cy="145044"/>
              </a:xfrm>
              <a:custGeom>
                <a:avLst/>
                <a:gdLst>
                  <a:gd name="T0" fmla="*/ 357 w 357"/>
                  <a:gd name="T1" fmla="*/ 0 h 205"/>
                  <a:gd name="T2" fmla="*/ 266 w 357"/>
                  <a:gd name="T3" fmla="*/ 129 h 205"/>
                  <a:gd name="T4" fmla="*/ 256 w 357"/>
                  <a:gd name="T5" fmla="*/ 136 h 205"/>
                  <a:gd name="T6" fmla="*/ 168 w 357"/>
                  <a:gd name="T7" fmla="*/ 198 h 205"/>
                  <a:gd name="T8" fmla="*/ 167 w 357"/>
                  <a:gd name="T9" fmla="*/ 199 h 205"/>
                  <a:gd name="T10" fmla="*/ 0 w 357"/>
                  <a:gd name="T11" fmla="*/ 205 h 205"/>
                  <a:gd name="T12" fmla="*/ 357 w 357"/>
                  <a:gd name="T13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7" h="205">
                    <a:moveTo>
                      <a:pt x="357" y="0"/>
                    </a:moveTo>
                    <a:cubicBezTo>
                      <a:pt x="326" y="44"/>
                      <a:pt x="296" y="87"/>
                      <a:pt x="266" y="129"/>
                    </a:cubicBezTo>
                    <a:cubicBezTo>
                      <a:pt x="264" y="132"/>
                      <a:pt x="259" y="136"/>
                      <a:pt x="256" y="136"/>
                    </a:cubicBezTo>
                    <a:cubicBezTo>
                      <a:pt x="211" y="135"/>
                      <a:pt x="182" y="157"/>
                      <a:pt x="168" y="198"/>
                    </a:cubicBezTo>
                    <a:cubicBezTo>
                      <a:pt x="167" y="200"/>
                      <a:pt x="166" y="201"/>
                      <a:pt x="167" y="199"/>
                    </a:cubicBezTo>
                    <a:cubicBezTo>
                      <a:pt x="110" y="201"/>
                      <a:pt x="56" y="203"/>
                      <a:pt x="0" y="205"/>
                    </a:cubicBezTo>
                    <a:cubicBezTo>
                      <a:pt x="99" y="101"/>
                      <a:pt x="218" y="32"/>
                      <a:pt x="3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40"/>
              <p:cNvSpPr>
                <a:spLocks/>
              </p:cNvSpPr>
              <p:nvPr/>
            </p:nvSpPr>
            <p:spPr bwMode="auto">
              <a:xfrm>
                <a:off x="8104559" y="2355591"/>
                <a:ext cx="204733" cy="234577"/>
              </a:xfrm>
              <a:custGeom>
                <a:avLst/>
                <a:gdLst>
                  <a:gd name="T0" fmla="*/ 290 w 290"/>
                  <a:gd name="T1" fmla="*/ 332 h 332"/>
                  <a:gd name="T2" fmla="*/ 281 w 290"/>
                  <a:gd name="T3" fmla="*/ 325 h 332"/>
                  <a:gd name="T4" fmla="*/ 155 w 290"/>
                  <a:gd name="T5" fmla="*/ 231 h 332"/>
                  <a:gd name="T6" fmla="*/ 147 w 290"/>
                  <a:gd name="T7" fmla="*/ 215 h 332"/>
                  <a:gd name="T8" fmla="*/ 66 w 290"/>
                  <a:gd name="T9" fmla="*/ 126 h 332"/>
                  <a:gd name="T10" fmla="*/ 53 w 290"/>
                  <a:gd name="T11" fmla="*/ 119 h 332"/>
                  <a:gd name="T12" fmla="*/ 0 w 290"/>
                  <a:gd name="T13" fmla="*/ 0 h 332"/>
                  <a:gd name="T14" fmla="*/ 290 w 290"/>
                  <a:gd name="T15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0" h="332">
                    <a:moveTo>
                      <a:pt x="290" y="332"/>
                    </a:moveTo>
                    <a:cubicBezTo>
                      <a:pt x="286" y="329"/>
                      <a:pt x="284" y="327"/>
                      <a:pt x="281" y="325"/>
                    </a:cubicBezTo>
                    <a:cubicBezTo>
                      <a:pt x="239" y="294"/>
                      <a:pt x="197" y="263"/>
                      <a:pt x="155" y="231"/>
                    </a:cubicBezTo>
                    <a:cubicBezTo>
                      <a:pt x="151" y="228"/>
                      <a:pt x="147" y="221"/>
                      <a:pt x="147" y="215"/>
                    </a:cubicBezTo>
                    <a:cubicBezTo>
                      <a:pt x="146" y="168"/>
                      <a:pt x="114" y="132"/>
                      <a:pt x="66" y="126"/>
                    </a:cubicBezTo>
                    <a:cubicBezTo>
                      <a:pt x="61" y="126"/>
                      <a:pt x="54" y="123"/>
                      <a:pt x="53" y="119"/>
                    </a:cubicBezTo>
                    <a:cubicBezTo>
                      <a:pt x="34" y="79"/>
                      <a:pt x="17" y="39"/>
                      <a:pt x="0" y="0"/>
                    </a:cubicBezTo>
                    <a:cubicBezTo>
                      <a:pt x="84" y="22"/>
                      <a:pt x="264" y="226"/>
                      <a:pt x="290" y="3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41"/>
              <p:cNvSpPr>
                <a:spLocks/>
              </p:cNvSpPr>
              <p:nvPr/>
            </p:nvSpPr>
            <p:spPr bwMode="auto">
              <a:xfrm>
                <a:off x="7407094" y="2470791"/>
                <a:ext cx="185632" cy="123556"/>
              </a:xfrm>
              <a:custGeom>
                <a:avLst/>
                <a:gdLst>
                  <a:gd name="T0" fmla="*/ 263 w 263"/>
                  <a:gd name="T1" fmla="*/ 1 h 175"/>
                  <a:gd name="T2" fmla="*/ 0 w 263"/>
                  <a:gd name="T3" fmla="*/ 175 h 175"/>
                  <a:gd name="T4" fmla="*/ 4 w 263"/>
                  <a:gd name="T5" fmla="*/ 162 h 175"/>
                  <a:gd name="T6" fmla="*/ 80 w 263"/>
                  <a:gd name="T7" fmla="*/ 28 h 175"/>
                  <a:gd name="T8" fmla="*/ 104 w 263"/>
                  <a:gd name="T9" fmla="*/ 12 h 175"/>
                  <a:gd name="T10" fmla="*/ 250 w 263"/>
                  <a:gd name="T11" fmla="*/ 0 h 175"/>
                  <a:gd name="T12" fmla="*/ 263 w 263"/>
                  <a:gd name="T13" fmla="*/ 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3" h="175">
                    <a:moveTo>
                      <a:pt x="263" y="1"/>
                    </a:moveTo>
                    <a:cubicBezTo>
                      <a:pt x="167" y="46"/>
                      <a:pt x="80" y="101"/>
                      <a:pt x="0" y="175"/>
                    </a:cubicBezTo>
                    <a:cubicBezTo>
                      <a:pt x="2" y="168"/>
                      <a:pt x="3" y="165"/>
                      <a:pt x="4" y="162"/>
                    </a:cubicBezTo>
                    <a:cubicBezTo>
                      <a:pt x="30" y="117"/>
                      <a:pt x="55" y="72"/>
                      <a:pt x="80" y="28"/>
                    </a:cubicBezTo>
                    <a:cubicBezTo>
                      <a:pt x="85" y="19"/>
                      <a:pt x="93" y="13"/>
                      <a:pt x="104" y="12"/>
                    </a:cubicBezTo>
                    <a:cubicBezTo>
                      <a:pt x="153" y="9"/>
                      <a:pt x="201" y="4"/>
                      <a:pt x="250" y="0"/>
                    </a:cubicBezTo>
                    <a:cubicBezTo>
                      <a:pt x="254" y="0"/>
                      <a:pt x="258" y="1"/>
                      <a:pt x="26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文本框 63"/>
            <p:cNvSpPr txBox="1"/>
            <p:nvPr/>
          </p:nvSpPr>
          <p:spPr>
            <a:xfrm>
              <a:off x="8316100" y="2924406"/>
              <a:ext cx="1774411" cy="830995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第</a:t>
              </a:r>
              <a:r>
                <a:rPr lang="en-US" altLang="zh-CN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2</a:t>
              </a:r>
              <a:r>
                <a:rPr lang="zh-CN" altLang="en-US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</a:t>
              </a:r>
              <a:endParaRPr lang="en-US" altLang="zh-CN" b="1" dirty="0" smtClean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周一</a:t>
              </a:r>
              <a:r>
                <a:rPr lang="en-US" altLang="zh-CN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-</a:t>
              </a:r>
              <a:r>
                <a:rPr lang="zh-CN" altLang="en-US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周四</a:t>
              </a:r>
              <a:endParaRPr lang="zh-HK" altLang="en-US" b="1" dirty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8316100" y="3735236"/>
              <a:ext cx="2305008" cy="1052594"/>
            </a:xfrm>
            <a:prstGeom prst="rect">
              <a:avLst/>
            </a:prstGeom>
          </p:spPr>
          <p:txBody>
            <a:bodyPr wrap="square" lIns="91436" tIns="45719" rIns="91436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/>
                  </a:solidFill>
                </a:rPr>
                <a:t>继续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程序编码</a:t>
              </a:r>
              <a:endParaRPr lang="zh-CN" altLang="en-US" sz="1200" dirty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rgbClr val="FFFFFF"/>
                  </a:solidFill>
                </a:rPr>
                <a:t>同时进行系统测试</a:t>
              </a:r>
              <a:endParaRPr lang="zh-CN" altLang="en-US" sz="1200" dirty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/>
                  </a:solidFill>
                </a:rPr>
                <a:t>周三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完成“用户使用说明书”</a:t>
              </a:r>
              <a:endParaRPr lang="en-US" altLang="zh-CN" sz="1200" dirty="0" smtClean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rgbClr val="FFFFFF"/>
                  </a:solidFill>
                </a:rPr>
                <a:t>周四完成项目总结与答辩</a:t>
              </a:r>
              <a:r>
                <a:rPr lang="en-US" altLang="zh-CN" sz="1200" dirty="0" smtClean="0">
                  <a:solidFill>
                    <a:srgbClr val="FFFFFF"/>
                  </a:solidFill>
                </a:rPr>
                <a:t>PPT</a:t>
              </a:r>
              <a:endParaRPr lang="zh-CN" altLang="en-US"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096347" y="1488277"/>
            <a:ext cx="2219753" cy="2839586"/>
            <a:chOff x="6096347" y="1488277"/>
            <a:chExt cx="2219753" cy="2839586"/>
          </a:xfrm>
        </p:grpSpPr>
        <p:grpSp>
          <p:nvGrpSpPr>
            <p:cNvPr id="5" name="组合 4"/>
            <p:cNvGrpSpPr/>
            <p:nvPr/>
          </p:nvGrpSpPr>
          <p:grpSpPr>
            <a:xfrm>
              <a:off x="6096347" y="2924406"/>
              <a:ext cx="2219753" cy="1403457"/>
              <a:chOff x="6096347" y="2924406"/>
              <a:chExt cx="2219753" cy="1403457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6096347" y="2924406"/>
                <a:ext cx="2197939" cy="830995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第</a:t>
                </a:r>
                <a:r>
                  <a:rPr lang="en-US" altLang="zh-CN" b="1" dirty="0" smtClean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1</a:t>
                </a:r>
                <a:r>
                  <a:rPr lang="zh-CN" altLang="en-US" b="1" dirty="0" smtClean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周</a:t>
                </a:r>
                <a:endParaRPr lang="en-US" altLang="zh-CN" b="1" dirty="0" smtClean="0">
                  <a:solidFill>
                    <a:schemeClr val="accent1"/>
                  </a:solidFill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b="1" dirty="0" smtClean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周四</a:t>
                </a:r>
                <a:r>
                  <a:rPr lang="en-US" altLang="zh-CN" b="1" dirty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-</a:t>
                </a:r>
                <a:r>
                  <a:rPr lang="zh-CN" altLang="en-US" b="1" dirty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周日</a:t>
                </a:r>
                <a:endParaRPr lang="zh-HK" altLang="en-US" b="1" dirty="0">
                  <a:solidFill>
                    <a:schemeClr val="accent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6359468" y="3755401"/>
                <a:ext cx="1956632" cy="572462"/>
              </a:xfrm>
              <a:prstGeom prst="rect">
                <a:avLst/>
              </a:prstGeom>
            </p:spPr>
            <p:txBody>
              <a:bodyPr wrap="square" lIns="91436" tIns="45719" rIns="91436" bIns="45719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FFFFFF"/>
                    </a:solidFill>
                  </a:rPr>
                  <a:t>进行程序</a:t>
                </a:r>
                <a:r>
                  <a:rPr lang="zh-CN" altLang="en-US" sz="1200" dirty="0" smtClean="0">
                    <a:solidFill>
                      <a:srgbClr val="FFFFFF"/>
                    </a:solidFill>
                  </a:rPr>
                  <a:t>编码</a:t>
                </a:r>
                <a:endParaRPr lang="zh-CN" altLang="en-US" sz="1200" dirty="0">
                  <a:solidFill>
                    <a:srgbClr val="FFFFFF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FFFFFF"/>
                    </a:solidFill>
                  </a:rPr>
                  <a:t>完成</a:t>
                </a:r>
                <a:r>
                  <a:rPr lang="zh-CN" altLang="en-US" sz="1200" dirty="0" smtClean="0">
                    <a:solidFill>
                      <a:srgbClr val="FFFFFF"/>
                    </a:solidFill>
                  </a:rPr>
                  <a:t>“测试计划方案”</a:t>
                </a:r>
                <a:endParaRPr lang="zh-CN" altLang="en-US" sz="1200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027" name="Picture 3" descr="E:\桌面\PC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805" y="1488277"/>
              <a:ext cx="1467446" cy="1467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组合 78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80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4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25382" y="1033806"/>
            <a:ext cx="861774" cy="46121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里程碑</a:t>
            </a:r>
            <a:endParaRPr lang="zh-CN" altLang="en-US" sz="4400" dirty="0">
              <a:solidFill>
                <a:schemeClr val="bg1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24398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592024" y="3158890"/>
            <a:ext cx="5953910" cy="12003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7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设计实现方案</a:t>
            </a:r>
            <a:endParaRPr lang="zh-HK" altLang="en-US" sz="7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28727" y="2485691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30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16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椭圆 54"/>
          <p:cNvSpPr/>
          <p:nvPr/>
        </p:nvSpPr>
        <p:spPr>
          <a:xfrm>
            <a:off x="2385753" y="2724065"/>
            <a:ext cx="2044873" cy="20448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Group 12"/>
          <p:cNvGrpSpPr>
            <a:grpSpLocks noChangeAspect="1"/>
          </p:cNvGrpSpPr>
          <p:nvPr/>
        </p:nvGrpSpPr>
        <p:grpSpPr bwMode="auto">
          <a:xfrm>
            <a:off x="2855968" y="3105834"/>
            <a:ext cx="1361803" cy="1281345"/>
            <a:chOff x="3333" y="1044"/>
            <a:chExt cx="3267" cy="2854"/>
          </a:xfrm>
          <a:solidFill>
            <a:schemeClr val="bg1"/>
          </a:solidFill>
        </p:grpSpPr>
        <p:sp>
          <p:nvSpPr>
            <p:cNvPr id="69" name="Freeform 14"/>
            <p:cNvSpPr>
              <a:spLocks/>
            </p:cNvSpPr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15"/>
            <p:cNvSpPr>
              <a:spLocks/>
            </p:cNvSpPr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16"/>
            <p:cNvSpPr>
              <a:spLocks/>
            </p:cNvSpPr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17"/>
            <p:cNvSpPr>
              <a:spLocks/>
            </p:cNvSpPr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18"/>
            <p:cNvSpPr>
              <a:spLocks/>
            </p:cNvSpPr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19"/>
            <p:cNvSpPr>
              <a:spLocks/>
            </p:cNvSpPr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0"/>
            <p:cNvSpPr>
              <a:spLocks/>
            </p:cNvSpPr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21"/>
            <p:cNvSpPr>
              <a:spLocks/>
            </p:cNvSpPr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5809658" y="3990742"/>
            <a:ext cx="3005902" cy="46166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服务端</a:t>
            </a:r>
            <a:endParaRPr lang="zh-HK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78" name="组合 61"/>
          <p:cNvGrpSpPr/>
          <p:nvPr/>
        </p:nvGrpSpPr>
        <p:grpSpPr>
          <a:xfrm>
            <a:off x="5287804" y="1892300"/>
            <a:ext cx="221360" cy="3708400"/>
            <a:chOff x="3615799" y="1892300"/>
            <a:chExt cx="221360" cy="3708400"/>
          </a:xfrm>
          <a:solidFill>
            <a:srgbClr val="FFFFFF"/>
          </a:solidFill>
        </p:grpSpPr>
        <p:cxnSp>
          <p:nvCxnSpPr>
            <p:cNvPr id="79" name="直接连接符 41"/>
            <p:cNvCxnSpPr/>
            <p:nvPr/>
          </p:nvCxnSpPr>
          <p:spPr>
            <a:xfrm>
              <a:off x="3726479" y="1892300"/>
              <a:ext cx="0" cy="37084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/>
            <p:cNvSpPr/>
            <p:nvPr/>
          </p:nvSpPr>
          <p:spPr>
            <a:xfrm>
              <a:off x="3615799" y="4649591"/>
              <a:ext cx="221360" cy="22136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615799" y="2622105"/>
              <a:ext cx="221360" cy="22136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5809658" y="1963201"/>
            <a:ext cx="3005902" cy="46166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客户端</a:t>
            </a:r>
            <a:endParaRPr lang="zh-HK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809658" y="2497487"/>
            <a:ext cx="4301302" cy="1492714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客户端有</a:t>
            </a:r>
            <a:r>
              <a:rPr lang="en-US" altLang="zh-CN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PC</a:t>
            </a: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端与安卓端，都是使用</a:t>
            </a:r>
            <a:r>
              <a:rPr lang="en-US" altLang="zh-CN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Java</a:t>
            </a: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语言开发。其中</a:t>
            </a:r>
            <a:r>
              <a:rPr lang="en-US" altLang="zh-CN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PC</a:t>
            </a: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端独有用户注册和用户信息修改功能，安卓端可以直接使用在</a:t>
            </a:r>
            <a:r>
              <a:rPr lang="en-US" altLang="zh-CN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PC</a:t>
            </a: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端注册完成的账号登录，实现与</a:t>
            </a:r>
            <a:r>
              <a:rPr lang="en-US" altLang="zh-CN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PC</a:t>
            </a: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端基本一致的功能，通过与服务器交互，发送请求与数据，然后再通过服务器获得数据。</a:t>
            </a:r>
            <a:endParaRPr lang="zh-CN" altLang="en-US" sz="14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854950" y="4429271"/>
            <a:ext cx="4301302" cy="93256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使用</a:t>
            </a:r>
            <a:r>
              <a:rPr lang="en-US" altLang="zh-CN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Web Service</a:t>
            </a: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的</a:t>
            </a:r>
            <a:r>
              <a:rPr lang="en-US" altLang="zh-CN" sz="1400" dirty="0">
                <a:solidFill>
                  <a:srgbClr val="FFFFFF"/>
                </a:solidFill>
                <a:latin typeface="Century Gothic"/>
                <a:ea typeface="微软雅黑"/>
              </a:rPr>
              <a:t>RESTful service</a:t>
            </a:r>
            <a:r>
              <a:rPr lang="zh-CN" altLang="en-US" sz="1400" dirty="0">
                <a:solidFill>
                  <a:srgbClr val="FFFFFF"/>
                </a:solidFill>
                <a:latin typeface="Century Gothic"/>
                <a:ea typeface="微软雅黑"/>
              </a:rPr>
              <a:t>架构</a:t>
            </a: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模式，在服务端实现数据库的连接和信息的增、删、改、查操作。</a:t>
            </a:r>
            <a:endParaRPr lang="zh-CN" altLang="en-US" sz="14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32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80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768</Words>
  <Application>Microsoft Office PowerPoint</Application>
  <PresentationFormat>自定义</PresentationFormat>
  <Paragraphs>156</Paragraphs>
  <Slides>15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PLUS</dc:creator>
  <cp:lastModifiedBy>纪忠贤</cp:lastModifiedBy>
  <cp:revision>82</cp:revision>
  <dcterms:created xsi:type="dcterms:W3CDTF">2015-07-02T02:13:33Z</dcterms:created>
  <dcterms:modified xsi:type="dcterms:W3CDTF">2016-07-14T14:27:58Z</dcterms:modified>
</cp:coreProperties>
</file>